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47"/>
  </p:notesMasterIdLst>
  <p:sldIdLst>
    <p:sldId id="420" r:id="rId4"/>
    <p:sldId id="1087" r:id="rId5"/>
    <p:sldId id="986" r:id="rId6"/>
    <p:sldId id="1302" r:id="rId7"/>
    <p:sldId id="473" r:id="rId8"/>
    <p:sldId id="484" r:id="rId9"/>
    <p:sldId id="981" r:id="rId10"/>
    <p:sldId id="1303" r:id="rId11"/>
    <p:sldId id="1085" r:id="rId12"/>
    <p:sldId id="480" r:id="rId13"/>
    <p:sldId id="1281" r:id="rId14"/>
    <p:sldId id="1288" r:id="rId15"/>
    <p:sldId id="1304" r:id="rId16"/>
    <p:sldId id="1306" r:id="rId17"/>
    <p:sldId id="1307" r:id="rId18"/>
    <p:sldId id="1308" r:id="rId19"/>
    <p:sldId id="1250" r:id="rId20"/>
    <p:sldId id="260" r:id="rId21"/>
    <p:sldId id="261" r:id="rId22"/>
    <p:sldId id="265" r:id="rId23"/>
    <p:sldId id="263" r:id="rId24"/>
    <p:sldId id="275" r:id="rId25"/>
    <p:sldId id="276" r:id="rId26"/>
    <p:sldId id="262" r:id="rId27"/>
    <p:sldId id="279" r:id="rId28"/>
    <p:sldId id="278" r:id="rId29"/>
    <p:sldId id="280" r:id="rId30"/>
    <p:sldId id="281" r:id="rId31"/>
    <p:sldId id="266" r:id="rId32"/>
    <p:sldId id="287" r:id="rId33"/>
    <p:sldId id="288" r:id="rId34"/>
    <p:sldId id="289" r:id="rId35"/>
    <p:sldId id="267" r:id="rId36"/>
    <p:sldId id="283" r:id="rId37"/>
    <p:sldId id="269" r:id="rId38"/>
    <p:sldId id="291" r:id="rId39"/>
    <p:sldId id="292" r:id="rId40"/>
    <p:sldId id="293" r:id="rId41"/>
    <p:sldId id="551" r:id="rId42"/>
    <p:sldId id="552" r:id="rId43"/>
    <p:sldId id="553" r:id="rId44"/>
    <p:sldId id="294" r:id="rId45"/>
    <p:sldId id="1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6"/>
    <p:restoredTop sz="82542"/>
  </p:normalViewPr>
  <p:slideViewPr>
    <p:cSldViewPr snapToGrid="0" snapToObjects="1">
      <p:cViewPr varScale="1">
        <p:scale>
          <a:sx n="121" d="100"/>
          <a:sy n="121" d="100"/>
        </p:scale>
        <p:origin x="288" y="168"/>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638482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my suggested books which I recommend</a:t>
            </a:r>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664837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88560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129862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44607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2177993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23</a:t>
            </a:fld>
            <a:endParaRPr lang="en-US"/>
          </a:p>
        </p:txBody>
      </p:sp>
    </p:spTree>
    <p:extLst>
      <p:ext uri="{BB962C8B-B14F-4D97-AF65-F5344CB8AC3E}">
        <p14:creationId xmlns:p14="http://schemas.microsoft.com/office/powerpoint/2010/main" val="119411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any entity that has information about its geographic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3 types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Point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Aggregated/Area-based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Geostatistical data </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29</a:t>
            </a:fld>
            <a:endParaRPr lang="en-US"/>
          </a:p>
        </p:txBody>
      </p:sp>
    </p:spTree>
    <p:extLst>
      <p:ext uri="{BB962C8B-B14F-4D97-AF65-F5344CB8AC3E}">
        <p14:creationId xmlns:p14="http://schemas.microsoft.com/office/powerpoint/2010/main" val="426729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30</a:t>
            </a:fld>
            <a:endParaRPr lang="en-US"/>
          </a:p>
        </p:txBody>
      </p:sp>
    </p:spTree>
    <p:extLst>
      <p:ext uri="{BB962C8B-B14F-4D97-AF65-F5344CB8AC3E}">
        <p14:creationId xmlns:p14="http://schemas.microsoft.com/office/powerpoint/2010/main" val="295679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33</a:t>
            </a:fld>
            <a:endParaRPr lang="en-US"/>
          </a:p>
        </p:txBody>
      </p:sp>
    </p:spTree>
    <p:extLst>
      <p:ext uri="{BB962C8B-B14F-4D97-AF65-F5344CB8AC3E}">
        <p14:creationId xmlns:p14="http://schemas.microsoft.com/office/powerpoint/2010/main" val="1964433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area, you will have the area name that defines the geographical entity</a:t>
            </a:r>
          </a:p>
          <a:p>
            <a:r>
              <a:rPr lang="en-US" dirty="0"/>
              <a:t>If line segment, a series of points connecting to form a line segment that defines the geographical entity etc.</a:t>
            </a:r>
          </a:p>
        </p:txBody>
      </p:sp>
      <p:sp>
        <p:nvSpPr>
          <p:cNvPr id="4" name="Slide Number Placeholder 3"/>
          <p:cNvSpPr>
            <a:spLocks noGrp="1"/>
          </p:cNvSpPr>
          <p:nvPr>
            <p:ph type="sldNum" sz="quarter" idx="5"/>
          </p:nvPr>
        </p:nvSpPr>
        <p:spPr/>
        <p:txBody>
          <a:bodyPr/>
          <a:lstStyle/>
          <a:p>
            <a:fld id="{A8C31F65-E45D-0F44-B05E-371C47987BCE}" type="slidenum">
              <a:rPr lang="en-US" smtClean="0"/>
              <a:t>34</a:t>
            </a:fld>
            <a:endParaRPr lang="en-US"/>
          </a:p>
        </p:txBody>
      </p:sp>
    </p:spTree>
    <p:extLst>
      <p:ext uri="{BB962C8B-B14F-4D97-AF65-F5344CB8AC3E}">
        <p14:creationId xmlns:p14="http://schemas.microsoft.com/office/powerpoint/2010/main" val="173365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36</a:t>
            </a:fld>
            <a:endParaRPr lang="en-US"/>
          </a:p>
        </p:txBody>
      </p:sp>
    </p:spTree>
    <p:extLst>
      <p:ext uri="{BB962C8B-B14F-4D97-AF65-F5344CB8AC3E}">
        <p14:creationId xmlns:p14="http://schemas.microsoft.com/office/powerpoint/2010/main" val="1631959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895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353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42</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location on GitHub book to Malet Place Engineering Building (Room 1.20)</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a:t>
            </a:fld>
            <a:endParaRPr lang="en-US" altLang="x-none"/>
          </a:p>
        </p:txBody>
      </p:sp>
    </p:spTree>
    <p:extLst>
      <p:ext uri="{BB962C8B-B14F-4D97-AF65-F5344CB8AC3E}">
        <p14:creationId xmlns:p14="http://schemas.microsoft.com/office/powerpoint/2010/main" val="2984277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assessment will consist of</a:t>
            </a:r>
          </a:p>
          <a:p>
            <a:pPr lvl="1"/>
            <a:r>
              <a:rPr lang="en-US" altLang="en-US" dirty="0"/>
              <a:t>Report (max 3000 words).</a:t>
            </a:r>
          </a:p>
          <a:p>
            <a:pPr lvl="1"/>
            <a:r>
              <a:rPr lang="en-US" altLang="en-US" dirty="0"/>
              <a:t>Code (R).</a:t>
            </a:r>
          </a:p>
          <a:p>
            <a:pPr lvl="1"/>
            <a:r>
              <a:rPr lang="en-US" altLang="en-US" dirty="0"/>
              <a:t>Instructions for executing the code used in the analysis.</a:t>
            </a:r>
          </a:p>
          <a:p>
            <a:pPr lvl="1"/>
            <a:endParaRPr lang="en-US" alt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6</a:t>
            </a:fld>
            <a:endParaRPr lang="en-US" altLang="x-none"/>
          </a:p>
        </p:txBody>
      </p:sp>
    </p:spTree>
    <p:extLst>
      <p:ext uri="{BB962C8B-B14F-4D97-AF65-F5344CB8AC3E}">
        <p14:creationId xmlns:p14="http://schemas.microsoft.com/office/powerpoint/2010/main" val="187611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7</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to the fundamentals, as well as the key principles, theory and tenets of spatial statistics (and/or) analysis. </a:t>
            </a:r>
          </a:p>
          <a:p>
            <a:r>
              <a:rPr lang="en-GB" dirty="0"/>
              <a:t>- These will cover:</a:t>
            </a:r>
          </a:p>
          <a:p>
            <a:pPr marL="228600" indent="-228600">
              <a:buAutoNum type="arabicPeriod"/>
            </a:pPr>
            <a:r>
              <a:rPr lang="en-GB" dirty="0"/>
              <a:t>The various spatial data types</a:t>
            </a:r>
          </a:p>
          <a:p>
            <a:pPr marL="228600" indent="-228600">
              <a:buAutoNum type="arabicPeriod"/>
            </a:pPr>
            <a:r>
              <a:rPr lang="en-GB" dirty="0"/>
              <a:t>How to geo-process such data (aka handling of spatial data)</a:t>
            </a:r>
          </a:p>
          <a:p>
            <a:pPr marL="228600" indent="-228600">
              <a:buAutoNum type="arabicPeriod"/>
            </a:pPr>
            <a:r>
              <a:rPr lang="en-GB" dirty="0"/>
              <a:t>Methods for accessing spatial dependence in areal-level data</a:t>
            </a:r>
          </a:p>
          <a:p>
            <a:pPr marL="228600" indent="-228600">
              <a:buAutoNum type="arabicPeriod"/>
            </a:pPr>
            <a:r>
              <a:rPr lang="en-GB" dirty="0"/>
              <a:t>How also learning the various types of spatial analytical methods for evidence-based research  </a:t>
            </a:r>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58642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overarching structure of the course</a:t>
            </a:r>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309826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go through the contents of the module. </a:t>
            </a:r>
          </a:p>
          <a:p>
            <a:r>
              <a:rPr lang="en-US" dirty="0"/>
              <a:t>You can see in the table the first column is the weeks, then the dates, then who is leading and then the lecture class in video, the lab notebook which is asynchronous and then a corresponding lab seminar which will be synchronous. </a:t>
            </a:r>
          </a:p>
          <a:p>
            <a:r>
              <a:rPr lang="en-US" dirty="0"/>
              <a:t>You will notice there is asynchronous lab materials every week but not synchronous lab seminars which will happen in selective weeks. </a:t>
            </a:r>
          </a:p>
          <a:p>
            <a:r>
              <a:rPr lang="en-US" dirty="0"/>
              <a:t>I would like to mention first of all the class have students from both the MSc course in social and geographic data science but also undergraduate students and postgraduate students. </a:t>
            </a:r>
          </a:p>
          <a:p>
            <a:endParaRPr lang="en-US" dirty="0"/>
          </a:p>
          <a:p>
            <a:r>
              <a:rPr lang="en-US" dirty="0"/>
              <a:t>In the first week … </a:t>
            </a:r>
          </a:p>
          <a:p>
            <a:r>
              <a:rPr lang="en-US" dirty="0"/>
              <a:t>In the last week …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10</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Department of Geography</a:t>
            </a:r>
          </a:p>
        </p:txBody>
      </p:sp>
    </p:spTree>
    <p:extLst>
      <p:ext uri="{BB962C8B-B14F-4D97-AF65-F5344CB8AC3E}">
        <p14:creationId xmlns:p14="http://schemas.microsoft.com/office/powerpoint/2010/main" val="3334148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FB48-FC52-1144-AD44-DE7E13F5CA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5ADD3A-BE58-5F4A-AA39-E70F8D65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93CBFF-4278-2F4E-81C4-BF0DC1197642}"/>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5" name="Footer Placeholder 4">
            <a:extLst>
              <a:ext uri="{FF2B5EF4-FFF2-40B4-BE49-F238E27FC236}">
                <a16:creationId xmlns:a16="http://schemas.microsoft.com/office/drawing/2014/main" id="{699F1A82-44D4-5F44-B53D-1D3FC256E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79D2-D477-B945-B706-B2D711DE411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974764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02B2-D71D-7C4A-ABD6-5B4F70BB1C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E2C90A-1F80-DC4E-BC5E-ABBDCABFA17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861841-E050-D746-B220-2F4748794963}"/>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5" name="Footer Placeholder 4">
            <a:extLst>
              <a:ext uri="{FF2B5EF4-FFF2-40B4-BE49-F238E27FC236}">
                <a16:creationId xmlns:a16="http://schemas.microsoft.com/office/drawing/2014/main" id="{28F413F3-8B3D-3046-A0EA-45C3DD49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759E-3026-4C41-8EEF-FF7B62EA1872}"/>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908523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AEB-21CA-2D46-8A59-B2013AE1FE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FEFEC6A-75EF-9A42-886F-4273F3174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590FB2-EA74-0D4D-A2DD-A06A4F66156D}"/>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5" name="Footer Placeholder 4">
            <a:extLst>
              <a:ext uri="{FF2B5EF4-FFF2-40B4-BE49-F238E27FC236}">
                <a16:creationId xmlns:a16="http://schemas.microsoft.com/office/drawing/2014/main" id="{512CAF61-46E2-0F46-B0C5-186534BA3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41459-C465-4841-8BC6-718C32AF324A}"/>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1472587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10E6-1075-2B4E-86C5-0A4CCC7711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001A3E-9C6A-4D43-B148-93A1EB7B0B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3300422-D4AB-7241-9DA9-6E23EB5C23D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91CC8D-DA20-0C44-87EE-28DF99ED4E02}"/>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6" name="Footer Placeholder 5">
            <a:extLst>
              <a:ext uri="{FF2B5EF4-FFF2-40B4-BE49-F238E27FC236}">
                <a16:creationId xmlns:a16="http://schemas.microsoft.com/office/drawing/2014/main" id="{DAF42F24-DF88-BC4D-AB0F-7B87B9F57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AA606-ABCA-9745-8655-05E60EE041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69293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9-BC4C-A049-B7BD-20A4D40562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281A71-493F-384B-A978-19CA300EE8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508435-153F-2146-8067-17649B6FF5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69F96B-3D21-F34E-9F14-916E22341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48A594-0D33-F449-9D42-2FFFC25C38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3F464C0-4530-2549-97EE-C649EC716F07}"/>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8" name="Footer Placeholder 7">
            <a:extLst>
              <a:ext uri="{FF2B5EF4-FFF2-40B4-BE49-F238E27FC236}">
                <a16:creationId xmlns:a16="http://schemas.microsoft.com/office/drawing/2014/main" id="{3B34E1A3-9BEF-F640-8A30-A85F47B1D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D0BF36-67F0-9B4F-A452-B761F4EFFCE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245308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A568-CFC9-0A47-9A39-66D8D47D4E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946018-C906-CE42-B629-583016254DBD}"/>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4" name="Footer Placeholder 3">
            <a:extLst>
              <a:ext uri="{FF2B5EF4-FFF2-40B4-BE49-F238E27FC236}">
                <a16:creationId xmlns:a16="http://schemas.microsoft.com/office/drawing/2014/main" id="{CFFE73EE-8A90-EC44-8BE0-B2DA71290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E1FE9-A370-7C4B-8A13-EFA59798A3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021349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FC2EC-2F71-CC4E-AF1E-F066E5112811}"/>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3" name="Footer Placeholder 2">
            <a:extLst>
              <a:ext uri="{FF2B5EF4-FFF2-40B4-BE49-F238E27FC236}">
                <a16:creationId xmlns:a16="http://schemas.microsoft.com/office/drawing/2014/main" id="{74306919-6A13-5E43-8E3F-5D94C5402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075F62-D833-3446-9F4F-ABE5F72470E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748635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9101-AB60-E244-A27F-FDCDC40B30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8331E3-C424-0944-8AE5-418797C41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988A06-82F1-964A-9FA6-053BEBAC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A69A32-E978-E345-86C7-CDEE6A96CB99}"/>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6" name="Footer Placeholder 5">
            <a:extLst>
              <a:ext uri="{FF2B5EF4-FFF2-40B4-BE49-F238E27FC236}">
                <a16:creationId xmlns:a16="http://schemas.microsoft.com/office/drawing/2014/main" id="{B2E5EC70-6E1A-9D42-8005-D7DF580B4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7C593-919A-0946-B140-58657A8B4343}"/>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4131003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2B71-A2E5-C74E-B5F6-3F85B80D5C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1AE41A-879A-2141-AE02-6D4F3AB2D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77F3C-F309-A54C-B9C7-70A32E0BB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BCDE56-2BD0-604C-BD17-D344E6F67D52}"/>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6" name="Footer Placeholder 5">
            <a:extLst>
              <a:ext uri="{FF2B5EF4-FFF2-40B4-BE49-F238E27FC236}">
                <a16:creationId xmlns:a16="http://schemas.microsoft.com/office/drawing/2014/main" id="{D44C1D53-E42B-0C43-8134-376724A32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34145-43C5-2045-89EC-9CCC97DAD8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60056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1954-CC60-3744-A53F-14A0A32F9D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F127D35-4605-B749-9E26-F3EC24DDD2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0D13E0-A73A-3647-8F6C-57E7C2FC2C2E}"/>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5" name="Footer Placeholder 4">
            <a:extLst>
              <a:ext uri="{FF2B5EF4-FFF2-40B4-BE49-F238E27FC236}">
                <a16:creationId xmlns:a16="http://schemas.microsoft.com/office/drawing/2014/main" id="{4F35FDA9-5577-2341-8482-308E1EE5F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B1F54-558D-3141-BFEE-CC809C6F7A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08935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ED460-AB78-5145-A912-735A88F9C1E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A4A3DD-0A00-164A-A77B-96054C885A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02EF0-0720-2948-A803-6ACFE042830B}"/>
              </a:ext>
            </a:extLst>
          </p:cNvPr>
          <p:cNvSpPr>
            <a:spLocks noGrp="1"/>
          </p:cNvSpPr>
          <p:nvPr>
            <p:ph type="dt" sz="half" idx="10"/>
          </p:nvPr>
        </p:nvSpPr>
        <p:spPr/>
        <p:txBody>
          <a:bodyPr/>
          <a:lstStyle/>
          <a:p>
            <a:fld id="{1BF022BE-8610-1F4E-9331-CE18742C33C9}" type="datetimeFigureOut">
              <a:rPr lang="en-US" smtClean="0"/>
              <a:t>10/2/22</a:t>
            </a:fld>
            <a:endParaRPr lang="en-US"/>
          </a:p>
        </p:txBody>
      </p:sp>
      <p:sp>
        <p:nvSpPr>
          <p:cNvPr id="5" name="Footer Placeholder 4">
            <a:extLst>
              <a:ext uri="{FF2B5EF4-FFF2-40B4-BE49-F238E27FC236}">
                <a16:creationId xmlns:a16="http://schemas.microsoft.com/office/drawing/2014/main" id="{0B47A4C6-6F2E-F94C-BCEA-8B3BD03DD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3D8F1-1F7D-0841-9D75-F9CBBD77BB88}"/>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529361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B728D-147A-AA42-A84F-542DE15F9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ACF765-3E8B-014B-9438-609865BCC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32CB6F-4041-3145-A340-976941D6B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022BE-8610-1F4E-9331-CE18742C33C9}" type="datetimeFigureOut">
              <a:rPr lang="en-US" smtClean="0"/>
              <a:t>10/2/22</a:t>
            </a:fld>
            <a:endParaRPr lang="en-US"/>
          </a:p>
        </p:txBody>
      </p:sp>
      <p:sp>
        <p:nvSpPr>
          <p:cNvPr id="5" name="Footer Placeholder 4">
            <a:extLst>
              <a:ext uri="{FF2B5EF4-FFF2-40B4-BE49-F238E27FC236}">
                <a16:creationId xmlns:a16="http://schemas.microsoft.com/office/drawing/2014/main" id="{5F32B794-9736-1844-8DBE-BDD6A051D1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2CE44-1028-1B44-A218-162729319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1C200-C086-7B4F-896D-4DD7249912BA}" type="slidenum">
              <a:rPr lang="en-US" smtClean="0"/>
              <a:t>‹#›</a:t>
            </a:fld>
            <a:endParaRPr lang="en-US"/>
          </a:p>
        </p:txBody>
      </p:sp>
    </p:spTree>
    <p:extLst>
      <p:ext uri="{BB962C8B-B14F-4D97-AF65-F5344CB8AC3E}">
        <p14:creationId xmlns:p14="http://schemas.microsoft.com/office/powerpoint/2010/main" val="19678537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bikedata.cyclestreets.net/" TargetMode="Externa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016/j.apgeog.2022.102718" TargetMode="External"/><Relationship Id="rId3" Type="http://schemas.openxmlformats.org/officeDocument/2006/relationships/image" Target="../media/image30.jpeg"/><Relationship Id="rId7" Type="http://schemas.openxmlformats.org/officeDocument/2006/relationships/hyperlink" Target="https://doi.org/10.1177/23998083211001836"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doi.org/10.1016/j.apgeog.2019.102126" TargetMode="External"/><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hyperlink" Target="http://dx.doi.org/10.1136/bmjopen-2022-06370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malariaatlas.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espen.afro.who.int/" TargetMode="External"/><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hyperlink" Target="http://www.thiswormyworld.org/" TargetMode="External"/><Relationship Id="rId5" Type="http://schemas.openxmlformats.org/officeDocument/2006/relationships/image" Target="../media/image43.jpeg"/><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8718795" cy="3847207"/>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1:</a:t>
            </a:r>
            <a:r>
              <a:rPr lang="en-GB" sz="2800" cap="all"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Introduction to SPATIAL ANALYSIS &amp; DATA SCIENCE</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a:t>
            </a:fld>
            <a:endParaRPr lang="en-US" altLang="x-none" dirty="0"/>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4257417894"/>
              </p:ext>
            </p:extLst>
          </p:nvPr>
        </p:nvGraphicFramePr>
        <p:xfrm>
          <a:off x="1921996" y="2165645"/>
          <a:ext cx="7794252" cy="3186534"/>
        </p:xfrm>
        <a:graphic>
          <a:graphicData uri="http://schemas.openxmlformats.org/drawingml/2006/table">
            <a:tbl>
              <a:tblPr firstRow="1" firstCol="1"/>
              <a:tblGrid>
                <a:gridCol w="552403">
                  <a:extLst>
                    <a:ext uri="{9D8B030D-6E8A-4147-A177-3AD203B41FA5}">
                      <a16:colId xmlns:a16="http://schemas.microsoft.com/office/drawing/2014/main" val="196724306"/>
                    </a:ext>
                  </a:extLst>
                </a:gridCol>
                <a:gridCol w="552403">
                  <a:extLst>
                    <a:ext uri="{9D8B030D-6E8A-4147-A177-3AD203B41FA5}">
                      <a16:colId xmlns:a16="http://schemas.microsoft.com/office/drawing/2014/main" val="199707225"/>
                    </a:ext>
                  </a:extLst>
                </a:gridCol>
                <a:gridCol w="842540">
                  <a:extLst>
                    <a:ext uri="{9D8B030D-6E8A-4147-A177-3AD203B41FA5}">
                      <a16:colId xmlns:a16="http://schemas.microsoft.com/office/drawing/2014/main" val="310339308"/>
                    </a:ext>
                  </a:extLst>
                </a:gridCol>
                <a:gridCol w="520800">
                  <a:extLst>
                    <a:ext uri="{9D8B030D-6E8A-4147-A177-3AD203B41FA5}">
                      <a16:colId xmlns:a16="http://schemas.microsoft.com/office/drawing/2014/main" val="2049402280"/>
                    </a:ext>
                  </a:extLst>
                </a:gridCol>
                <a:gridCol w="5326106">
                  <a:extLst>
                    <a:ext uri="{9D8B030D-6E8A-4147-A177-3AD203B41FA5}">
                      <a16:colId xmlns:a16="http://schemas.microsoft.com/office/drawing/2014/main" val="3443358780"/>
                    </a:ext>
                  </a:extLst>
                </a:gridCol>
              </a:tblGrid>
              <a:tr h="242577">
                <a:tc>
                  <a:txBody>
                    <a:bodyPr/>
                    <a:lstStyle/>
                    <a:p>
                      <a:pPr algn="ctr">
                        <a:lnSpc>
                          <a:spcPct val="107000"/>
                        </a:lnSpc>
                        <a:spcAft>
                          <a:spcPts val="0"/>
                        </a:spcAft>
                      </a:pPr>
                      <a:r>
                        <a:rPr lang="en-US"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Date</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Lecturer</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PGTA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338307">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03/10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25673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17/10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272041">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24/10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331694">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31/10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313254">
                <a:tc gridSpan="5">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Reading Week (Release of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28299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14/11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285167">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21/11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JVD</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28/11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JVD</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25673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05/12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12/12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80054" y="1110925"/>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Breakdown of what will we be learning</a:t>
            </a:r>
          </a:p>
        </p:txBody>
      </p:sp>
      <p:sp>
        <p:nvSpPr>
          <p:cNvPr id="4" name="Slide Number Placeholder 3">
            <a:extLst>
              <a:ext uri="{FF2B5EF4-FFF2-40B4-BE49-F238E27FC236}">
                <a16:creationId xmlns:a16="http://schemas.microsoft.com/office/drawing/2014/main" id="{304A1BFA-5681-0B41-BAEC-92E3D937618E}"/>
              </a:ext>
            </a:extLst>
          </p:cNvPr>
          <p:cNvSpPr>
            <a:spLocks noGrp="1"/>
          </p:cNvSpPr>
          <p:nvPr>
            <p:ph type="sldNum" sz="quarter" idx="10"/>
          </p:nvPr>
        </p:nvSpPr>
        <p:spPr>
          <a:xfrm>
            <a:off x="11275948" y="6373870"/>
            <a:ext cx="540000" cy="144000"/>
          </a:xfrm>
        </p:spPr>
        <p:txBody>
          <a:bodyPr/>
          <a:lstStyle/>
          <a:p>
            <a:fld id="{6C21D7B2-F6DF-4749-BE48-6DFE0A2356E7}" type="slidenum">
              <a:rPr lang="en-US" altLang="x-none" smtClean="0"/>
              <a:pPr/>
              <a:t>10</a:t>
            </a:fld>
            <a:endParaRPr lang="en-US" altLang="x-none" dirty="0"/>
          </a:p>
        </p:txBody>
      </p:sp>
      <p:pic>
        <p:nvPicPr>
          <p:cNvPr id="6" name="Picture 5">
            <a:extLst>
              <a:ext uri="{FF2B5EF4-FFF2-40B4-BE49-F238E27FC236}">
                <a16:creationId xmlns:a16="http://schemas.microsoft.com/office/drawing/2014/main" id="{3EEF06C7-7C12-B340-906D-5C29A7B990E7}"/>
              </a:ext>
            </a:extLst>
          </p:cNvPr>
          <p:cNvPicPr>
            <a:picLocks noChangeAspect="1"/>
          </p:cNvPicPr>
          <p:nvPr/>
        </p:nvPicPr>
        <p:blipFill>
          <a:blip r:embed="rId3"/>
          <a:stretch>
            <a:fillRect/>
          </a:stretch>
        </p:blipFill>
        <p:spPr>
          <a:xfrm>
            <a:off x="0" y="0"/>
            <a:ext cx="12192000" cy="970069"/>
          </a:xfrm>
          <a:prstGeom prst="rect">
            <a:avLst/>
          </a:prstGeom>
        </p:spPr>
      </p:pic>
      <p:sp>
        <p:nvSpPr>
          <p:cNvPr id="2" name="TextBox 1">
            <a:extLst>
              <a:ext uri="{FF2B5EF4-FFF2-40B4-BE49-F238E27FC236}">
                <a16:creationId xmlns:a16="http://schemas.microsoft.com/office/drawing/2014/main" id="{25B4A9EE-A655-E41A-DC55-68BEDB564F17}"/>
              </a:ext>
            </a:extLst>
          </p:cNvPr>
          <p:cNvSpPr txBox="1"/>
          <p:nvPr/>
        </p:nvSpPr>
        <p:spPr>
          <a:xfrm>
            <a:off x="2475752" y="5577798"/>
            <a:ext cx="7794252" cy="338554"/>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AM: Anwar Musah | JVD: Justin Van Dijk | SCT: Shun-Chan (Dan) Tsai</a:t>
            </a:r>
          </a:p>
        </p:txBody>
      </p:sp>
    </p:spTree>
    <p:extLst>
      <p:ext uri="{BB962C8B-B14F-4D97-AF65-F5344CB8AC3E}">
        <p14:creationId xmlns:p14="http://schemas.microsoft.com/office/powerpoint/2010/main" val="92411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9CF142-D09A-D04F-8873-3077FEC8DB07}"/>
              </a:ext>
            </a:extLst>
          </p:cNvPr>
          <p:cNvSpPr>
            <a:spLocks noGrp="1"/>
          </p:cNvSpPr>
          <p:nvPr>
            <p:ph type="body" sz="quarter" idx="12"/>
          </p:nvPr>
        </p:nvSpPr>
        <p:spPr/>
        <p:txBody>
          <a:bodyPr/>
          <a:lstStyle/>
          <a:p>
            <a:endParaRPr lang="en-US"/>
          </a:p>
        </p:txBody>
      </p:sp>
      <p:sp>
        <p:nvSpPr>
          <p:cNvPr id="4" name="Slide Number Placeholder 3">
            <a:extLst>
              <a:ext uri="{FF2B5EF4-FFF2-40B4-BE49-F238E27FC236}">
                <a16:creationId xmlns:a16="http://schemas.microsoft.com/office/drawing/2014/main" id="{77132FFF-233F-144C-9FEE-6B2393A2856F}"/>
              </a:ext>
            </a:extLst>
          </p:cNvPr>
          <p:cNvSpPr txBox="1">
            <a:spLocks/>
          </p:cNvSpPr>
          <p:nvPr/>
        </p:nvSpPr>
        <p:spPr>
          <a:xfrm>
            <a:off x="11275948" y="6373870"/>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11</a:t>
            </a:fld>
            <a:endParaRPr lang="en-US" altLang="x-none" dirty="0"/>
          </a:p>
        </p:txBody>
      </p:sp>
      <p:pic>
        <p:nvPicPr>
          <p:cNvPr id="5" name="Picture 4">
            <a:extLst>
              <a:ext uri="{FF2B5EF4-FFF2-40B4-BE49-F238E27FC236}">
                <a16:creationId xmlns:a16="http://schemas.microsoft.com/office/drawing/2014/main" id="{31442CF9-96AB-724C-8B19-5E515BD5D032}"/>
              </a:ext>
            </a:extLst>
          </p:cNvPr>
          <p:cNvPicPr>
            <a:picLocks noChangeAspect="1"/>
          </p:cNvPicPr>
          <p:nvPr/>
        </p:nvPicPr>
        <p:blipFill>
          <a:blip r:embed="rId3"/>
          <a:stretch>
            <a:fillRect/>
          </a:stretch>
        </p:blipFill>
        <p:spPr>
          <a:xfrm>
            <a:off x="0" y="0"/>
            <a:ext cx="12192000" cy="970069"/>
          </a:xfrm>
          <a:prstGeom prst="rect">
            <a:avLst/>
          </a:prstGeom>
        </p:spPr>
      </p:pic>
      <p:pic>
        <p:nvPicPr>
          <p:cNvPr id="6" name="Picture 5" descr="A close up of a map&#10;&#10;Description automatically generated">
            <a:extLst>
              <a:ext uri="{FF2B5EF4-FFF2-40B4-BE49-F238E27FC236}">
                <a16:creationId xmlns:a16="http://schemas.microsoft.com/office/drawing/2014/main" id="{16AF1A64-2033-6E44-A374-FE8F075D3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3532" y="1265023"/>
            <a:ext cx="4265879" cy="3016645"/>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70240E81-7B6B-3440-A3C5-DCD011902E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7336" y="4026836"/>
            <a:ext cx="4918444" cy="2796405"/>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38ECB5CE-9EB4-6A4D-92D4-BA29CD8464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780" y="1258069"/>
            <a:ext cx="5039156" cy="2768767"/>
          </a:xfrm>
          <a:prstGeom prst="rect">
            <a:avLst/>
          </a:prstGeom>
        </p:spPr>
      </p:pic>
      <p:cxnSp>
        <p:nvCxnSpPr>
          <p:cNvPr id="9" name="Straight Connector 8">
            <a:extLst>
              <a:ext uri="{FF2B5EF4-FFF2-40B4-BE49-F238E27FC236}">
                <a16:creationId xmlns:a16="http://schemas.microsoft.com/office/drawing/2014/main" id="{4D7822CA-2CFD-9C45-B704-9ACA877555C3}"/>
              </a:ext>
            </a:extLst>
          </p:cNvPr>
          <p:cNvCxnSpPr>
            <a:cxnSpLocks/>
          </p:cNvCxnSpPr>
          <p:nvPr/>
        </p:nvCxnSpPr>
        <p:spPr>
          <a:xfrm>
            <a:off x="1259780" y="4026855"/>
            <a:ext cx="99405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24D9B3-E8F6-EB4A-8CF2-A1398862E53E}"/>
              </a:ext>
            </a:extLst>
          </p:cNvPr>
          <p:cNvCxnSpPr>
            <a:cxnSpLocks/>
          </p:cNvCxnSpPr>
          <p:nvPr/>
        </p:nvCxnSpPr>
        <p:spPr>
          <a:xfrm>
            <a:off x="6247336" y="1258070"/>
            <a:ext cx="0" cy="557212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A drawing of a face&#10;&#10;Description automatically generated">
            <a:extLst>
              <a:ext uri="{FF2B5EF4-FFF2-40B4-BE49-F238E27FC236}">
                <a16:creationId xmlns:a16="http://schemas.microsoft.com/office/drawing/2014/main" id="{D3780603-0784-1C4C-BC11-0341E509B3B4}"/>
              </a:ext>
            </a:extLst>
          </p:cNvPr>
          <p:cNvPicPr>
            <a:picLocks noChangeAspect="1"/>
          </p:cNvPicPr>
          <p:nvPr/>
        </p:nvPicPr>
        <p:blipFill rotWithShape="1">
          <a:blip r:embed="rId7">
            <a:extLst>
              <a:ext uri="{28A0092B-C50C-407E-A947-70E740481C1C}">
                <a14:useLocalDpi xmlns:a14="http://schemas.microsoft.com/office/drawing/2010/main" val="0"/>
              </a:ext>
            </a:extLst>
          </a:blip>
          <a:srcRect r="64599"/>
          <a:stretch/>
        </p:blipFill>
        <p:spPr>
          <a:xfrm>
            <a:off x="6264556" y="3722081"/>
            <a:ext cx="614864" cy="609509"/>
          </a:xfrm>
          <a:prstGeom prst="rect">
            <a:avLst/>
          </a:prstGeom>
          <a:ln w="28575">
            <a:solidFill>
              <a:schemeClr val="accent1"/>
            </a:solidFill>
          </a:ln>
        </p:spPr>
      </p:pic>
      <p:pic>
        <p:nvPicPr>
          <p:cNvPr id="12" name="Picture 11" descr="A screenshot of a cell phone&#10;&#10;Description automatically generated">
            <a:extLst>
              <a:ext uri="{FF2B5EF4-FFF2-40B4-BE49-F238E27FC236}">
                <a16:creationId xmlns:a16="http://schemas.microsoft.com/office/drawing/2014/main" id="{7CACCFAC-D844-394B-B973-9A0EF3129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8892" y="4079092"/>
            <a:ext cx="2757610" cy="2006792"/>
          </a:xfrm>
          <a:prstGeom prst="rect">
            <a:avLst/>
          </a:prstGeom>
          <a:ln>
            <a:solidFill>
              <a:schemeClr val="tx1"/>
            </a:solidFill>
          </a:ln>
        </p:spPr>
      </p:pic>
      <p:pic>
        <p:nvPicPr>
          <p:cNvPr id="13" name="Picture 12" descr="A close up of a map&#10;&#10;Description automatically generated">
            <a:extLst>
              <a:ext uri="{FF2B5EF4-FFF2-40B4-BE49-F238E27FC236}">
                <a16:creationId xmlns:a16="http://schemas.microsoft.com/office/drawing/2014/main" id="{A60F748C-B7DD-E746-8B2A-485EABE3E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7870" y="4281668"/>
            <a:ext cx="2999049" cy="2194775"/>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19035E20-96EF-5541-8209-6EECE48B6F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8092" y="4543635"/>
            <a:ext cx="2999048" cy="2198618"/>
          </a:xfrm>
          <a:prstGeom prst="rect">
            <a:avLst/>
          </a:prstGeom>
          <a:ln>
            <a:solidFill>
              <a:schemeClr val="tx1"/>
            </a:solidFill>
          </a:ln>
        </p:spPr>
      </p:pic>
      <p:pic>
        <p:nvPicPr>
          <p:cNvPr id="15" name="Picture 14" descr="Icon&#10;&#10;Description automatically generated">
            <a:extLst>
              <a:ext uri="{FF2B5EF4-FFF2-40B4-BE49-F238E27FC236}">
                <a16:creationId xmlns:a16="http://schemas.microsoft.com/office/drawing/2014/main" id="{88108938-979E-1C4F-A76A-C2B404F9159A}"/>
              </a:ext>
            </a:extLst>
          </p:cNvPr>
          <p:cNvPicPr>
            <a:picLocks noChangeAspect="1"/>
          </p:cNvPicPr>
          <p:nvPr/>
        </p:nvPicPr>
        <p:blipFill>
          <a:blip r:embed="rId11"/>
          <a:stretch>
            <a:fillRect/>
          </a:stretch>
        </p:blipFill>
        <p:spPr>
          <a:xfrm>
            <a:off x="5457571" y="3722081"/>
            <a:ext cx="777435" cy="609509"/>
          </a:xfrm>
          <a:prstGeom prst="rect">
            <a:avLst/>
          </a:prstGeom>
          <a:ln w="28575">
            <a:solidFill>
              <a:schemeClr val="accent1"/>
            </a:solidFill>
          </a:ln>
        </p:spPr>
      </p:pic>
      <p:sp>
        <p:nvSpPr>
          <p:cNvPr id="3" name="Title 1">
            <a:extLst>
              <a:ext uri="{FF2B5EF4-FFF2-40B4-BE49-F238E27FC236}">
                <a16:creationId xmlns:a16="http://schemas.microsoft.com/office/drawing/2014/main" id="{C1142385-97E7-9640-8829-C769CCADC730}"/>
              </a:ext>
            </a:extLst>
          </p:cNvPr>
          <p:cNvSpPr txBox="1">
            <a:spLocks/>
          </p:cNvSpPr>
          <p:nvPr/>
        </p:nvSpPr>
        <p:spPr bwMode="auto">
          <a:xfrm>
            <a:off x="288000" y="943867"/>
            <a:ext cx="8489950" cy="129698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3000" b="1">
                <a:solidFill>
                  <a:schemeClr val="tx2"/>
                </a:solidFill>
                <a:latin typeface="+mj-lt"/>
                <a:ea typeface="+mj-ea"/>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r>
              <a:rPr lang="en-US" sz="2000" b="0" kern="0" dirty="0">
                <a:solidFill>
                  <a:schemeClr val="tx1"/>
                </a:solidFill>
                <a:latin typeface="Helvetica Neue Light" panose="02000403000000020004" pitchFamily="2" charset="0"/>
                <a:ea typeface="Helvetica Neue Light" panose="02000403000000020004" pitchFamily="2" charset="0"/>
              </a:rPr>
              <a:t>We will be using RStudio throughout the course</a:t>
            </a:r>
          </a:p>
        </p:txBody>
      </p:sp>
    </p:spTree>
    <p:extLst>
      <p:ext uri="{BB962C8B-B14F-4D97-AF65-F5344CB8AC3E}">
        <p14:creationId xmlns:p14="http://schemas.microsoft.com/office/powerpoint/2010/main" val="499234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9162D-025F-8445-9928-385E0F524A6E}"/>
              </a:ext>
            </a:extLst>
          </p:cNvPr>
          <p:cNvSpPr>
            <a:spLocks noGrp="1"/>
          </p:cNvSpPr>
          <p:nvPr>
            <p:ph type="body" sz="quarter" idx="12"/>
          </p:nvPr>
        </p:nvSpPr>
        <p:spPr/>
        <p:txBody>
          <a:bodyPr/>
          <a:lstStyle/>
          <a:p>
            <a:endParaRPr lang="en-US"/>
          </a:p>
        </p:txBody>
      </p:sp>
      <p:sp>
        <p:nvSpPr>
          <p:cNvPr id="12" name="Slide Number Placeholder 3">
            <a:extLst>
              <a:ext uri="{FF2B5EF4-FFF2-40B4-BE49-F238E27FC236}">
                <a16:creationId xmlns:a16="http://schemas.microsoft.com/office/drawing/2014/main" id="{0E106786-06A2-C942-A629-4241D1C3B784}"/>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12</a:t>
            </a:fld>
            <a:endParaRPr lang="en-US" altLang="x-none" dirty="0"/>
          </a:p>
        </p:txBody>
      </p:sp>
      <p:pic>
        <p:nvPicPr>
          <p:cNvPr id="13" name="Picture 12">
            <a:extLst>
              <a:ext uri="{FF2B5EF4-FFF2-40B4-BE49-F238E27FC236}">
                <a16:creationId xmlns:a16="http://schemas.microsoft.com/office/drawing/2014/main" id="{CA57D87E-5555-3B49-8AE6-1C72812F37D8}"/>
              </a:ext>
            </a:extLst>
          </p:cNvPr>
          <p:cNvPicPr>
            <a:picLocks noChangeAspect="1"/>
          </p:cNvPicPr>
          <p:nvPr/>
        </p:nvPicPr>
        <p:blipFill>
          <a:blip r:embed="rId3"/>
          <a:stretch>
            <a:fillRect/>
          </a:stretch>
        </p:blipFill>
        <p:spPr>
          <a:xfrm>
            <a:off x="0" y="3855"/>
            <a:ext cx="12192000" cy="970069"/>
          </a:xfrm>
          <a:prstGeom prst="rect">
            <a:avLst/>
          </a:prstGeom>
        </p:spPr>
      </p:pic>
      <p:pic>
        <p:nvPicPr>
          <p:cNvPr id="5" name="Picture 4" descr="Diagram&#10;&#10;Description automatically generated">
            <a:extLst>
              <a:ext uri="{FF2B5EF4-FFF2-40B4-BE49-F238E27FC236}">
                <a16:creationId xmlns:a16="http://schemas.microsoft.com/office/drawing/2014/main" id="{5C11C198-70CF-E4A2-D19F-8741012B95F5}"/>
              </a:ext>
            </a:extLst>
          </p:cNvPr>
          <p:cNvPicPr>
            <a:picLocks noChangeAspect="1"/>
          </p:cNvPicPr>
          <p:nvPr/>
        </p:nvPicPr>
        <p:blipFill>
          <a:blip r:embed="rId4"/>
          <a:stretch>
            <a:fillRect/>
          </a:stretch>
        </p:blipFill>
        <p:spPr>
          <a:xfrm>
            <a:off x="2845748" y="1771190"/>
            <a:ext cx="2674835" cy="3482858"/>
          </a:xfrm>
          <a:prstGeom prst="rect">
            <a:avLst/>
          </a:prstGeom>
        </p:spPr>
      </p:pic>
      <p:pic>
        <p:nvPicPr>
          <p:cNvPr id="7" name="Picture 6" descr="Website&#10;&#10;Description automatically generated with medium confidence">
            <a:extLst>
              <a:ext uri="{FF2B5EF4-FFF2-40B4-BE49-F238E27FC236}">
                <a16:creationId xmlns:a16="http://schemas.microsoft.com/office/drawing/2014/main" id="{92D1DA83-029E-0617-98B1-CDD4AA3CF4B4}"/>
              </a:ext>
            </a:extLst>
          </p:cNvPr>
          <p:cNvPicPr>
            <a:picLocks noChangeAspect="1"/>
          </p:cNvPicPr>
          <p:nvPr/>
        </p:nvPicPr>
        <p:blipFill>
          <a:blip r:embed="rId5"/>
          <a:stretch>
            <a:fillRect/>
          </a:stretch>
        </p:blipFill>
        <p:spPr>
          <a:xfrm>
            <a:off x="5994815" y="1792286"/>
            <a:ext cx="2063869" cy="2573135"/>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42588AA5-1665-405A-7D57-FF6CEF923D54}"/>
              </a:ext>
            </a:extLst>
          </p:cNvPr>
          <p:cNvPicPr>
            <a:picLocks noChangeAspect="1"/>
          </p:cNvPicPr>
          <p:nvPr/>
        </p:nvPicPr>
        <p:blipFill>
          <a:blip r:embed="rId6"/>
          <a:stretch>
            <a:fillRect/>
          </a:stretch>
        </p:blipFill>
        <p:spPr>
          <a:xfrm>
            <a:off x="68366" y="1771190"/>
            <a:ext cx="2674834" cy="3464810"/>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EF6141C7-2F43-60B7-1B00-14141E1455BA}"/>
              </a:ext>
            </a:extLst>
          </p:cNvPr>
          <p:cNvPicPr>
            <a:picLocks noChangeAspect="1"/>
          </p:cNvPicPr>
          <p:nvPr/>
        </p:nvPicPr>
        <p:blipFill>
          <a:blip r:embed="rId7"/>
          <a:stretch>
            <a:fillRect/>
          </a:stretch>
        </p:blipFill>
        <p:spPr>
          <a:xfrm>
            <a:off x="8279507" y="1771190"/>
            <a:ext cx="1838713" cy="2616442"/>
          </a:xfrm>
          <a:prstGeom prst="rect">
            <a:avLst/>
          </a:prstGeom>
        </p:spPr>
      </p:pic>
      <p:pic>
        <p:nvPicPr>
          <p:cNvPr id="17" name="Picture 16" descr="Diagram&#10;&#10;Description automatically generated">
            <a:extLst>
              <a:ext uri="{FF2B5EF4-FFF2-40B4-BE49-F238E27FC236}">
                <a16:creationId xmlns:a16="http://schemas.microsoft.com/office/drawing/2014/main" id="{8E6FD196-EEC7-FFA7-B194-358DAAA32B3E}"/>
              </a:ext>
            </a:extLst>
          </p:cNvPr>
          <p:cNvPicPr>
            <a:picLocks noChangeAspect="1"/>
          </p:cNvPicPr>
          <p:nvPr/>
        </p:nvPicPr>
        <p:blipFill>
          <a:blip r:embed="rId8"/>
          <a:stretch>
            <a:fillRect/>
          </a:stretch>
        </p:blipFill>
        <p:spPr>
          <a:xfrm>
            <a:off x="10339043" y="1771190"/>
            <a:ext cx="1768979" cy="2635169"/>
          </a:xfrm>
          <a:prstGeom prst="rect">
            <a:avLst/>
          </a:prstGeom>
        </p:spPr>
      </p:pic>
      <p:sp>
        <p:nvSpPr>
          <p:cNvPr id="18" name="TextBox 17">
            <a:extLst>
              <a:ext uri="{FF2B5EF4-FFF2-40B4-BE49-F238E27FC236}">
                <a16:creationId xmlns:a16="http://schemas.microsoft.com/office/drawing/2014/main" id="{9B361586-25F2-C851-5BBD-2EE6305D454E}"/>
              </a:ext>
            </a:extLst>
          </p:cNvPr>
          <p:cNvSpPr txBox="1"/>
          <p:nvPr/>
        </p:nvSpPr>
        <p:spPr>
          <a:xfrm>
            <a:off x="3768636" y="1123744"/>
            <a:ext cx="445235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Recommended Books for GEOG0114</a:t>
            </a:r>
          </a:p>
        </p:txBody>
      </p:sp>
      <p:sp>
        <p:nvSpPr>
          <p:cNvPr id="19" name="TextBox 18">
            <a:extLst>
              <a:ext uri="{FF2B5EF4-FFF2-40B4-BE49-F238E27FC236}">
                <a16:creationId xmlns:a16="http://schemas.microsoft.com/office/drawing/2014/main" id="{3FA49121-E019-2EB8-A932-A40ACB003D47}"/>
              </a:ext>
            </a:extLst>
          </p:cNvPr>
          <p:cNvSpPr txBox="1"/>
          <p:nvPr/>
        </p:nvSpPr>
        <p:spPr>
          <a:xfrm>
            <a:off x="145279" y="5386261"/>
            <a:ext cx="537530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mastery of basic theory and principles of spatial analysis</a:t>
            </a:r>
          </a:p>
        </p:txBody>
      </p:sp>
      <p:sp>
        <p:nvSpPr>
          <p:cNvPr id="20" name="TextBox 19">
            <a:extLst>
              <a:ext uri="{FF2B5EF4-FFF2-40B4-BE49-F238E27FC236}">
                <a16:creationId xmlns:a16="http://schemas.microsoft.com/office/drawing/2014/main" id="{258E6D3C-75E1-A5DD-110A-3EAD569C8A1F}"/>
              </a:ext>
            </a:extLst>
          </p:cNvPr>
          <p:cNvSpPr txBox="1"/>
          <p:nvPr/>
        </p:nvSpPr>
        <p:spPr>
          <a:xfrm>
            <a:off x="5926449" y="4537452"/>
            <a:ext cx="605190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coding experience and execution of spatial analysis in R</a:t>
            </a:r>
          </a:p>
        </p:txBody>
      </p:sp>
    </p:spTree>
    <p:extLst>
      <p:ext uri="{BB962C8B-B14F-4D97-AF65-F5344CB8AC3E}">
        <p14:creationId xmlns:p14="http://schemas.microsoft.com/office/powerpoint/2010/main" val="292243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63FD97B-40CD-C481-2C25-D8B8745C2D14}"/>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13</a:t>
            </a:fld>
            <a:endParaRPr lang="en-US" altLang="x-none" dirty="0"/>
          </a:p>
        </p:txBody>
      </p:sp>
      <p:pic>
        <p:nvPicPr>
          <p:cNvPr id="4" name="Picture 3" descr="Table&#10;&#10;Description automatically generated">
            <a:extLst>
              <a:ext uri="{FF2B5EF4-FFF2-40B4-BE49-F238E27FC236}">
                <a16:creationId xmlns:a16="http://schemas.microsoft.com/office/drawing/2014/main" id="{2FC27A0B-5CA6-FD9E-F7AD-449D212C2216}"/>
              </a:ext>
            </a:extLst>
          </p:cNvPr>
          <p:cNvPicPr>
            <a:picLocks noChangeAspect="1"/>
          </p:cNvPicPr>
          <p:nvPr/>
        </p:nvPicPr>
        <p:blipFill>
          <a:blip r:embed="rId2"/>
          <a:stretch>
            <a:fillRect/>
          </a:stretch>
        </p:blipFill>
        <p:spPr>
          <a:xfrm>
            <a:off x="82818" y="1030504"/>
            <a:ext cx="5053204" cy="5708161"/>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6" name="TextBox 5">
            <a:extLst>
              <a:ext uri="{FF2B5EF4-FFF2-40B4-BE49-F238E27FC236}">
                <a16:creationId xmlns:a16="http://schemas.microsoft.com/office/drawing/2014/main" id="{3FB4E754-F3C6-6483-CB4F-18C0F80ACF2D}"/>
              </a:ext>
            </a:extLst>
          </p:cNvPr>
          <p:cNvSpPr txBox="1"/>
          <p:nvPr/>
        </p:nvSpPr>
        <p:spPr>
          <a:xfrm>
            <a:off x="5571858" y="1110953"/>
            <a:ext cx="6062225"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Moodle for GEOG0114 is central point for course and assignment information [</a:t>
            </a:r>
            <a:r>
              <a:rPr lang="en-GB" b="1" dirty="0">
                <a:latin typeface="Helvetica Neue" panose="02000503000000020004" pitchFamily="2" charset="0"/>
                <a:ea typeface="Helvetica Neue" panose="02000503000000020004" pitchFamily="2" charset="0"/>
                <a:cs typeface="Helvetica Neue" panose="02000503000000020004" pitchFamily="2" charset="0"/>
              </a:rPr>
              <a:t>https://</a:t>
            </a:r>
            <a:r>
              <a:rPr lang="en-GB" b="1" dirty="0" err="1">
                <a:latin typeface="Helvetica Neue" panose="02000503000000020004" pitchFamily="2" charset="0"/>
                <a:ea typeface="Helvetica Neue" panose="02000503000000020004" pitchFamily="2" charset="0"/>
                <a:cs typeface="Helvetica Neue" panose="02000503000000020004" pitchFamily="2" charset="0"/>
              </a:rPr>
              <a:t>moodle.ucl.ac.uk</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C458D0CB-5516-3385-0377-28D330087105}"/>
              </a:ext>
            </a:extLst>
          </p:cNvPr>
          <p:cNvSpPr txBox="1"/>
          <p:nvPr/>
        </p:nvSpPr>
        <p:spPr>
          <a:xfrm>
            <a:off x="5571858" y="1898168"/>
            <a:ext cx="60622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Module Overview </a:t>
            </a:r>
            <a:r>
              <a:rPr lang="en-GB" dirty="0">
                <a:latin typeface="Helvetica Neue" panose="02000503000000020004" pitchFamily="2" charset="0"/>
                <a:ea typeface="Helvetica Neue" panose="02000503000000020004" pitchFamily="2" charset="0"/>
                <a:cs typeface="Helvetica Neue" panose="02000503000000020004" pitchFamily="2" charset="0"/>
              </a:rPr>
              <a:t>section is where you can see the timetable and access </a:t>
            </a:r>
            <a:r>
              <a:rPr lang="en-GB" b="1" dirty="0">
                <a:latin typeface="Helvetica Neue" panose="02000503000000020004" pitchFamily="2" charset="0"/>
                <a:ea typeface="Helvetica Neue" panose="02000503000000020004" pitchFamily="2" charset="0"/>
                <a:cs typeface="Helvetica Neue" panose="02000503000000020004" pitchFamily="2" charset="0"/>
              </a:rPr>
              <a:t>GEOG0114 GitHub website</a:t>
            </a:r>
          </a:p>
        </p:txBody>
      </p:sp>
      <p:sp>
        <p:nvSpPr>
          <p:cNvPr id="8" name="Rectangle 7">
            <a:extLst>
              <a:ext uri="{FF2B5EF4-FFF2-40B4-BE49-F238E27FC236}">
                <a16:creationId xmlns:a16="http://schemas.microsoft.com/office/drawing/2014/main" id="{ADE14952-DB43-C1EF-C424-6496E59DD056}"/>
              </a:ext>
            </a:extLst>
          </p:cNvPr>
          <p:cNvSpPr/>
          <p:nvPr/>
        </p:nvSpPr>
        <p:spPr>
          <a:xfrm>
            <a:off x="1786071" y="3179036"/>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383986E-1FF3-BD91-86D1-147F5122943A}"/>
              </a:ext>
            </a:extLst>
          </p:cNvPr>
          <p:cNvSpPr/>
          <p:nvPr/>
        </p:nvSpPr>
        <p:spPr>
          <a:xfrm>
            <a:off x="2452643" y="6425939"/>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p:nvPr/>
        </p:nvCxnSpPr>
        <p:spPr>
          <a:xfrm>
            <a:off x="3119215" y="3304018"/>
            <a:ext cx="36063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E6206-E839-BD98-F3BA-5835723B3B8A}"/>
              </a:ext>
            </a:extLst>
          </p:cNvPr>
          <p:cNvCxnSpPr>
            <a:stCxn id="9" idx="3"/>
          </p:cNvCxnSpPr>
          <p:nvPr/>
        </p:nvCxnSpPr>
        <p:spPr>
          <a:xfrm>
            <a:off x="3785787" y="6550921"/>
            <a:ext cx="212790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492FC4-956A-C828-860E-59218EFEDC13}"/>
              </a:ext>
            </a:extLst>
          </p:cNvPr>
          <p:cNvCxnSpPr/>
          <p:nvPr/>
        </p:nvCxnSpPr>
        <p:spPr>
          <a:xfrm flipV="1">
            <a:off x="5905144" y="3304018"/>
            <a:ext cx="0" cy="32469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B3F685D-B291-8CA5-B2C5-E44D2773FD5E}"/>
              </a:ext>
            </a:extLst>
          </p:cNvPr>
          <p:cNvSpPr txBox="1"/>
          <p:nvPr/>
        </p:nvSpPr>
        <p:spPr>
          <a:xfrm>
            <a:off x="7246834" y="3045346"/>
            <a:ext cx="4233425" cy="369331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Please click on any of these links to be teleported to the </a:t>
            </a:r>
            <a:r>
              <a:rPr lang="en-GB" b="1" dirty="0">
                <a:latin typeface="Helvetica Neue" panose="02000503000000020004" pitchFamily="2" charset="0"/>
                <a:ea typeface="Helvetica Neue" panose="02000503000000020004" pitchFamily="2" charset="0"/>
                <a:cs typeface="Helvetica Neue" panose="02000503000000020004" pitchFamily="2" charset="0"/>
              </a:rPr>
              <a:t>GEOG0114 GitHub website.</a:t>
            </a:r>
          </a:p>
          <a:p>
            <a:pPr marL="285750" indent="-285750">
              <a:buFont typeface="Arial" panose="020B0604020202020204" pitchFamily="34" charset="0"/>
              <a:buChar char="•"/>
            </a:pPr>
            <a:endParaRPr lang="en-GB"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Here is where the practical and lecture note materials are hosted. Please download as soon as you gain access.</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The new lecture notes and practical materials will be released on Thursdays before next week’s Monday’s practical session </a:t>
            </a:r>
          </a:p>
        </p:txBody>
      </p:sp>
    </p:spTree>
    <p:extLst>
      <p:ext uri="{BB962C8B-B14F-4D97-AF65-F5344CB8AC3E}">
        <p14:creationId xmlns:p14="http://schemas.microsoft.com/office/powerpoint/2010/main" val="72011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63FD97B-40CD-C481-2C25-D8B8745C2D14}"/>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14</a:t>
            </a:fld>
            <a:endParaRPr lang="en-US" altLang="x-none" dirty="0"/>
          </a:p>
        </p:txBody>
      </p:sp>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21340" y="4071509"/>
            <a:ext cx="5794048"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Download the lecture and practical materials for that week</a:t>
            </a:r>
          </a:p>
        </p:txBody>
      </p:sp>
      <p:sp>
        <p:nvSpPr>
          <p:cNvPr id="8" name="Rectangle 7">
            <a:extLst>
              <a:ext uri="{FF2B5EF4-FFF2-40B4-BE49-F238E27FC236}">
                <a16:creationId xmlns:a16="http://schemas.microsoft.com/office/drawing/2014/main" id="{ADE14952-DB43-C1EF-C424-6496E59DD056}"/>
              </a:ext>
            </a:extLst>
          </p:cNvPr>
          <p:cNvSpPr/>
          <p:nvPr/>
        </p:nvSpPr>
        <p:spPr>
          <a:xfrm>
            <a:off x="2290273" y="4144711"/>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3640509" y="4257943"/>
            <a:ext cx="25637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2042445" y="3743058"/>
            <a:ext cx="4089195" cy="2663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463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63FD97B-40CD-C481-2C25-D8B8745C2D14}"/>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15</a:t>
            </a:fld>
            <a:endParaRPr lang="en-US" altLang="x-none" dirty="0"/>
          </a:p>
        </p:txBody>
      </p:sp>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21340" y="2421079"/>
            <a:ext cx="5794048"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Access to the reading list for GEOG0114 2022/23 </a:t>
            </a:r>
          </a:p>
        </p:txBody>
      </p:sp>
      <p:sp>
        <p:nvSpPr>
          <p:cNvPr id="8" name="Rectangle 7">
            <a:extLst>
              <a:ext uri="{FF2B5EF4-FFF2-40B4-BE49-F238E27FC236}">
                <a16:creationId xmlns:a16="http://schemas.microsoft.com/office/drawing/2014/main" id="{ADE14952-DB43-C1EF-C424-6496E59DD056}"/>
              </a:ext>
            </a:extLst>
          </p:cNvPr>
          <p:cNvSpPr/>
          <p:nvPr/>
        </p:nvSpPr>
        <p:spPr>
          <a:xfrm>
            <a:off x="106790" y="2494281"/>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1123742" y="2607513"/>
            <a:ext cx="509759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42698" y="1730811"/>
            <a:ext cx="1427179" cy="14225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3C3F1D4-028B-4590-9EC5-87D54DBEB05A}"/>
              </a:ext>
            </a:extLst>
          </p:cNvPr>
          <p:cNvPicPr>
            <a:picLocks noChangeAspect="1"/>
          </p:cNvPicPr>
          <p:nvPr/>
        </p:nvPicPr>
        <p:blipFill>
          <a:blip r:embed="rId4"/>
          <a:stretch>
            <a:fillRect/>
          </a:stretch>
        </p:blipFill>
        <p:spPr>
          <a:xfrm>
            <a:off x="6221340" y="3153398"/>
            <a:ext cx="5682743" cy="3222225"/>
          </a:xfrm>
          <a:prstGeom prst="rect">
            <a:avLst/>
          </a:prstGeom>
          <a:ln>
            <a:solidFill>
              <a:schemeClr val="tx1"/>
            </a:solidFill>
          </a:ln>
        </p:spPr>
      </p:pic>
      <p:cxnSp>
        <p:nvCxnSpPr>
          <p:cNvPr id="10" name="Straight Connector 9">
            <a:extLst>
              <a:ext uri="{FF2B5EF4-FFF2-40B4-BE49-F238E27FC236}">
                <a16:creationId xmlns:a16="http://schemas.microsoft.com/office/drawing/2014/main" id="{0F3FA890-DF68-D8EB-44A4-DD916F4D8B93}"/>
              </a:ext>
            </a:extLst>
          </p:cNvPr>
          <p:cNvCxnSpPr>
            <a:cxnSpLocks/>
          </p:cNvCxnSpPr>
          <p:nvPr/>
        </p:nvCxnSpPr>
        <p:spPr>
          <a:xfrm flipH="1" flipV="1">
            <a:off x="536417" y="2656832"/>
            <a:ext cx="5684923" cy="371879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A691558-62FB-7EB9-D03B-E39D66D8364C}"/>
              </a:ext>
            </a:extLst>
          </p:cNvPr>
          <p:cNvCxnSpPr>
            <a:cxnSpLocks/>
          </p:cNvCxnSpPr>
          <p:nvPr/>
        </p:nvCxnSpPr>
        <p:spPr>
          <a:xfrm flipH="1" flipV="1">
            <a:off x="536417" y="2656832"/>
            <a:ext cx="5684923" cy="496566"/>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A436DA5-417D-C1E9-AC7F-D5883D7FAFBC}"/>
              </a:ext>
            </a:extLst>
          </p:cNvPr>
          <p:cNvCxnSpPr>
            <a:cxnSpLocks/>
          </p:cNvCxnSpPr>
          <p:nvPr/>
        </p:nvCxnSpPr>
        <p:spPr>
          <a:xfrm flipH="1" flipV="1">
            <a:off x="536417" y="2656832"/>
            <a:ext cx="11367666" cy="4965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129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63FD97B-40CD-C481-2C25-D8B8745C2D14}"/>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16</a:t>
            </a:fld>
            <a:endParaRPr lang="en-US" altLang="x-none" dirty="0"/>
          </a:p>
        </p:txBody>
      </p:sp>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91162" y="2603977"/>
            <a:ext cx="5794048"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Access to the chapter that actual computer practicals</a:t>
            </a:r>
          </a:p>
        </p:txBody>
      </p:sp>
      <p:sp>
        <p:nvSpPr>
          <p:cNvPr id="8" name="Rectangle 7">
            <a:extLst>
              <a:ext uri="{FF2B5EF4-FFF2-40B4-BE49-F238E27FC236}">
                <a16:creationId xmlns:a16="http://schemas.microsoft.com/office/drawing/2014/main" id="{ADE14952-DB43-C1EF-C424-6496E59DD056}"/>
              </a:ext>
            </a:extLst>
          </p:cNvPr>
          <p:cNvSpPr/>
          <p:nvPr/>
        </p:nvSpPr>
        <p:spPr>
          <a:xfrm>
            <a:off x="106790" y="2677179"/>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a:stCxn id="8" idx="3"/>
          </p:cNvCxnSpPr>
          <p:nvPr/>
        </p:nvCxnSpPr>
        <p:spPr>
          <a:xfrm flipV="1">
            <a:off x="1439934" y="2790411"/>
            <a:ext cx="4781406" cy="117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42698" y="1913709"/>
            <a:ext cx="1427179" cy="14225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Graphical user interface, text, application&#10;&#10;Description automatically generated">
            <a:extLst>
              <a:ext uri="{FF2B5EF4-FFF2-40B4-BE49-F238E27FC236}">
                <a16:creationId xmlns:a16="http://schemas.microsoft.com/office/drawing/2014/main" id="{84073243-F38E-0E85-987B-43BED88D4581}"/>
              </a:ext>
            </a:extLst>
          </p:cNvPr>
          <p:cNvPicPr>
            <a:picLocks noChangeAspect="1"/>
          </p:cNvPicPr>
          <p:nvPr/>
        </p:nvPicPr>
        <p:blipFill>
          <a:blip r:embed="rId4"/>
          <a:stretch>
            <a:fillRect/>
          </a:stretch>
        </p:blipFill>
        <p:spPr>
          <a:xfrm>
            <a:off x="6795876" y="3429000"/>
            <a:ext cx="3903970" cy="3280062"/>
          </a:xfrm>
          <a:prstGeom prst="rect">
            <a:avLst/>
          </a:prstGeom>
          <a:ln>
            <a:solidFill>
              <a:schemeClr val="tx1"/>
            </a:solidFill>
          </a:ln>
        </p:spPr>
      </p:pic>
      <p:cxnSp>
        <p:nvCxnSpPr>
          <p:cNvPr id="13" name="Straight Connector 12">
            <a:extLst>
              <a:ext uri="{FF2B5EF4-FFF2-40B4-BE49-F238E27FC236}">
                <a16:creationId xmlns:a16="http://schemas.microsoft.com/office/drawing/2014/main" id="{C07A283A-CBAE-54C3-28AA-8895C65A9E7E}"/>
              </a:ext>
            </a:extLst>
          </p:cNvPr>
          <p:cNvCxnSpPr/>
          <p:nvPr/>
        </p:nvCxnSpPr>
        <p:spPr>
          <a:xfrm flipH="1" flipV="1">
            <a:off x="1102407" y="2802161"/>
            <a:ext cx="9596928" cy="6268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6BF880-7525-B51A-008A-01549976C33A}"/>
              </a:ext>
            </a:extLst>
          </p:cNvPr>
          <p:cNvCxnSpPr/>
          <p:nvPr/>
        </p:nvCxnSpPr>
        <p:spPr>
          <a:xfrm flipH="1" flipV="1">
            <a:off x="1110953" y="2818300"/>
            <a:ext cx="5684923" cy="61070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F1934D6-A9B7-0B43-7A81-3C9A4A9B3A4D}"/>
              </a:ext>
            </a:extLst>
          </p:cNvPr>
          <p:cNvCxnSpPr>
            <a:cxnSpLocks/>
          </p:cNvCxnSpPr>
          <p:nvPr/>
        </p:nvCxnSpPr>
        <p:spPr>
          <a:xfrm flipH="1" flipV="1">
            <a:off x="1110953" y="2813911"/>
            <a:ext cx="5684923" cy="3895151"/>
          </a:xfrm>
          <a:prstGeom prst="line">
            <a:avLst/>
          </a:prstGeom>
          <a:ln>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141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879EE21-A74D-9042-85FB-90F20B42A1C2}"/>
              </a:ext>
            </a:extLst>
          </p:cNvPr>
          <p:cNvSpPr>
            <a:spLocks noGrp="1"/>
          </p:cNvSpPr>
          <p:nvPr>
            <p:ph type="sldNum" sz="quarter" idx="10"/>
          </p:nvPr>
        </p:nvSpPr>
        <p:spPr/>
        <p:txBody>
          <a:bodyPr/>
          <a:lstStyle/>
          <a:p>
            <a:fld id="{6C21D7B2-F6DF-4749-BE48-6DFE0A2356E7}" type="slidenum">
              <a:rPr lang="en-US" altLang="x-none" smtClean="0"/>
              <a:pPr/>
              <a:t>17</a:t>
            </a:fld>
            <a:endParaRPr lang="en-US" altLang="x-none" dirty="0"/>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754301"/>
            <a:ext cx="11233150" cy="1296988"/>
          </a:xfrm>
        </p:spPr>
        <p:txBody>
          <a:bodyPr/>
          <a:lstStyle/>
          <a:p>
            <a:pPr lvl="0"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327721"/>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Spatial Statistics (or Analysis)?</a:t>
            </a:r>
          </a:p>
        </p:txBody>
      </p:sp>
    </p:spTree>
    <p:extLst>
      <p:ext uri="{BB962C8B-B14F-4D97-AF65-F5344CB8AC3E}">
        <p14:creationId xmlns:p14="http://schemas.microsoft.com/office/powerpoint/2010/main" val="400703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61471" y="1230594"/>
            <a:ext cx="11280449" cy="5024927"/>
          </a:xfrm>
        </p:spPr>
        <p:txBody>
          <a:bodyPr>
            <a:norm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(or Analysis) is built on the assertation that nearby geographical observations (or objects) are somewhat associated in someway in space.</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The field is interdisciplinary as it brings to together theories from </a:t>
            </a:r>
            <a:r>
              <a:rPr lang="en-US" sz="1800" b="1" dirty="0">
                <a:latin typeface="Helvetica Neue" panose="02000503000000020004" pitchFamily="2" charset="0"/>
                <a:ea typeface="Helvetica Neue" panose="02000503000000020004" pitchFamily="2" charset="0"/>
                <a:cs typeface="Helvetica Neue" panose="02000503000000020004" pitchFamily="2" charset="0"/>
              </a:rPr>
              <a:t>statistics, geography, computer science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and integrates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evidence-based research </a:t>
            </a: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methodologies (i.e., study designs)</a:t>
            </a:r>
          </a:p>
          <a:p>
            <a:pPr>
              <a:buFont typeface="Wingdings" pitchFamily="2" charset="2"/>
              <a:buChar char="§"/>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Usage for describing spatial distribution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areal/point</a:t>
            </a:r>
            <a:r>
              <a:rPr lang="en-US" sz="1800" dirty="0">
                <a:latin typeface="Helvetica Neue" panose="02000503000000020004" pitchFamily="2" charset="0"/>
                <a:ea typeface="Helvetica Neue" panose="02000503000000020004" pitchFamily="2" charset="0"/>
                <a:cs typeface="Helvetica Neue" panose="02000503000000020004" pitchFamily="2" charset="0"/>
              </a:rPr>
              <a:t> outcomes,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interactions</a:t>
            </a:r>
            <a:r>
              <a:rPr lang="en-US" sz="1800" dirty="0">
                <a:latin typeface="Helvetica Neue" panose="02000503000000020004" pitchFamily="2" charset="0"/>
                <a:ea typeface="Helvetica Neue" panose="02000503000000020004" pitchFamily="2" charset="0"/>
                <a:cs typeface="Helvetica Neue" panose="02000503000000020004" pitchFamily="2" charset="0"/>
              </a:rPr>
              <a:t> between objects in space, but also how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an objects has an impact to other nearby objects </a:t>
            </a:r>
            <a:r>
              <a:rPr lang="en-US" sz="1800" dirty="0">
                <a:latin typeface="Helvetica Neue" panose="02000503000000020004" pitchFamily="2" charset="0"/>
                <a:ea typeface="Helvetica Neue" panose="02000503000000020004" pitchFamily="2" charset="0"/>
                <a:cs typeface="Helvetica Neue" panose="02000503000000020004" pitchFamily="2" charset="0"/>
              </a:rPr>
              <a:t>– and how such impact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decays with distance</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C05D53A3-F186-83D5-C4E6-6C91606C9FA0}"/>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18</a:t>
            </a:fld>
            <a:endParaRPr lang="en-US" altLang="x-none" dirty="0"/>
          </a:p>
        </p:txBody>
      </p:sp>
      <p:pic>
        <p:nvPicPr>
          <p:cNvPr id="4" name="Picture 3">
            <a:extLst>
              <a:ext uri="{FF2B5EF4-FFF2-40B4-BE49-F238E27FC236}">
                <a16:creationId xmlns:a16="http://schemas.microsoft.com/office/drawing/2014/main" id="{029EFA43-BA68-0AED-1963-5C8C1DB193EE}"/>
              </a:ext>
            </a:extLst>
          </p:cNvPr>
          <p:cNvPicPr>
            <a:picLocks noChangeAspect="1"/>
          </p:cNvPicPr>
          <p:nvPr/>
        </p:nvPicPr>
        <p:blipFill>
          <a:blip r:embed="rId3"/>
          <a:stretch>
            <a:fillRect/>
          </a:stretch>
        </p:blipFill>
        <p:spPr>
          <a:xfrm>
            <a:off x="0" y="0"/>
            <a:ext cx="12192000" cy="970069"/>
          </a:xfrm>
          <a:prstGeom prst="rect">
            <a:avLst/>
          </a:prstGeom>
        </p:spPr>
      </p:pic>
    </p:spTree>
    <p:extLst>
      <p:ext uri="{BB962C8B-B14F-4D97-AF65-F5344CB8AC3E}">
        <p14:creationId xmlns:p14="http://schemas.microsoft.com/office/powerpoint/2010/main" val="981816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20775" y="2213223"/>
            <a:ext cx="11350450" cy="4847862"/>
          </a:xfrm>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How does traditional statistics differ from spatial analysis?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benchmark in traditional statistical theory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common</a:t>
            </a:r>
            <a:r>
              <a:rPr lang="en-US" sz="1800" dirty="0">
                <a:latin typeface="Helvetica Neue" panose="02000503000000020004" pitchFamily="2" charset="0"/>
                <a:ea typeface="Helvetica Neue" panose="02000503000000020004" pitchFamily="2" charset="0"/>
                <a:cs typeface="Helvetica Neue" panose="02000503000000020004" pitchFamily="2" charset="0"/>
              </a:rPr>
              <a:t>”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independence</a:t>
            </a:r>
            <a:r>
              <a:rPr lang="en-US" sz="1800" dirty="0">
                <a:latin typeface="Helvetica Neue" panose="02000503000000020004" pitchFamily="2" charset="0"/>
                <a:ea typeface="Helvetica Neue" panose="02000503000000020004" pitchFamily="2" charset="0"/>
                <a:cs typeface="Helvetica Neue" panose="02000503000000020004" pitchFamily="2" charset="0"/>
              </a:rPr>
              <a:t> about observations which 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value of an observation does not influence or affect the value of other observations”</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Crude examples: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Assessing the Body Mass Index (BMI) of new enrolled students of GEOG0114</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Average test scores from Year 10 mathematics classes from each school </a:t>
            </a: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23B43A57-BAC3-E78A-F9D4-7029BD48B0DB}"/>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19</a:t>
            </a:fld>
            <a:endParaRPr lang="en-US" altLang="x-none" dirty="0"/>
          </a:p>
        </p:txBody>
      </p:sp>
      <p:pic>
        <p:nvPicPr>
          <p:cNvPr id="4" name="Picture 3">
            <a:extLst>
              <a:ext uri="{FF2B5EF4-FFF2-40B4-BE49-F238E27FC236}">
                <a16:creationId xmlns:a16="http://schemas.microsoft.com/office/drawing/2014/main" id="{A27C14DB-F06A-AA8F-CE48-6980790B5EA3}"/>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2C83A0AC-E045-09B6-D6CC-48F025405A67}"/>
              </a:ext>
            </a:extLst>
          </p:cNvPr>
          <p:cNvSpPr txBox="1"/>
          <p:nvPr/>
        </p:nvSpPr>
        <p:spPr>
          <a:xfrm>
            <a:off x="420775" y="1330036"/>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[1]</a:t>
            </a:r>
          </a:p>
        </p:txBody>
      </p:sp>
    </p:spTree>
    <p:extLst>
      <p:ext uri="{BB962C8B-B14F-4D97-AF65-F5344CB8AC3E}">
        <p14:creationId xmlns:p14="http://schemas.microsoft.com/office/powerpoint/2010/main" val="319498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E79293-0FB0-0641-BABA-42253D5F1F5F}"/>
              </a:ext>
            </a:extLst>
          </p:cNvPr>
          <p:cNvSpPr txBox="1"/>
          <p:nvPr/>
        </p:nvSpPr>
        <p:spPr>
          <a:xfrm>
            <a:off x="2227757" y="1263153"/>
            <a:ext cx="7097113" cy="954107"/>
          </a:xfrm>
          <a:prstGeom prst="rect">
            <a:avLst/>
          </a:prstGeom>
          <a:noFill/>
        </p:spPr>
        <p:txBody>
          <a:bodyPr wrap="square" rtlCol="0">
            <a:spAutoFit/>
          </a:bodyPr>
          <a:lstStyle/>
          <a:p>
            <a:pPr algn="ctr"/>
            <a:r>
              <a:rPr lang="en-US" sz="2800" dirty="0">
                <a:latin typeface="Helvetica Neue Light" panose="02000403000000020004" pitchFamily="2" charset="0"/>
                <a:ea typeface="Helvetica Neue Light" panose="02000403000000020004" pitchFamily="2" charset="0"/>
              </a:rPr>
              <a:t>Welcome to GEOG0114</a:t>
            </a:r>
          </a:p>
          <a:p>
            <a:pPr algn="ctr"/>
            <a:r>
              <a:rPr lang="en-US" sz="2800" dirty="0">
                <a:latin typeface="Helvetica Neue Light" panose="02000403000000020004" pitchFamily="2" charset="0"/>
                <a:ea typeface="Helvetica Neue Light" panose="02000403000000020004" pitchFamily="2" charset="0"/>
              </a:rPr>
              <a:t>Meet the Team</a:t>
            </a:r>
          </a:p>
        </p:txBody>
      </p:sp>
      <p:sp>
        <p:nvSpPr>
          <p:cNvPr id="5" name="Rectangle 4">
            <a:extLst>
              <a:ext uri="{FF2B5EF4-FFF2-40B4-BE49-F238E27FC236}">
                <a16:creationId xmlns:a16="http://schemas.microsoft.com/office/drawing/2014/main" id="{807E7B50-4A80-6C4B-9732-0B55B07C6B15}"/>
              </a:ext>
            </a:extLst>
          </p:cNvPr>
          <p:cNvSpPr/>
          <p:nvPr/>
        </p:nvSpPr>
        <p:spPr>
          <a:xfrm>
            <a:off x="4675517" y="5277170"/>
            <a:ext cx="2415957" cy="1015663"/>
          </a:xfrm>
          <a:prstGeom prst="rect">
            <a:avLst/>
          </a:prstGeom>
        </p:spPr>
        <p:txBody>
          <a:bodyPr wrap="square">
            <a:spAutoFit/>
          </a:bodyPr>
          <a:lstStyle/>
          <a:p>
            <a:pPr algn="ctr"/>
            <a:r>
              <a:rPr lang="en-US" dirty="0">
                <a:latin typeface="Helvetica Neue Light" panose="02000403000000020004" pitchFamily="2" charset="0"/>
                <a:ea typeface="Helvetica Neue Light" panose="02000403000000020004" pitchFamily="2" charset="0"/>
              </a:rPr>
              <a:t>Justin van Dijk</a:t>
            </a:r>
          </a:p>
          <a:p>
            <a:pPr algn="ctr"/>
            <a:r>
              <a:rPr lang="en-US" sz="1200" dirty="0">
                <a:latin typeface="Helvetica Neue Light" panose="02000403000000020004" pitchFamily="2" charset="0"/>
                <a:ea typeface="Helvetica Neue Light" panose="02000403000000020004" pitchFamily="2" charset="0"/>
              </a:rPr>
              <a:t>Lecturer in Social &amp; Geographic </a:t>
            </a:r>
          </a:p>
          <a:p>
            <a:pPr algn="ctr"/>
            <a:r>
              <a:rPr lang="en-US" sz="1200" dirty="0">
                <a:latin typeface="Helvetica Neue Light" panose="02000403000000020004" pitchFamily="2" charset="0"/>
                <a:ea typeface="Helvetica Neue Light" panose="02000403000000020004" pitchFamily="2" charset="0"/>
              </a:rPr>
              <a:t>Data Science</a:t>
            </a:r>
          </a:p>
          <a:p>
            <a:pPr algn="ctr"/>
            <a:endParaRPr lang="en-US" dirty="0">
              <a:latin typeface="Helvetica Neue Light" panose="02000403000000020004" pitchFamily="2" charset="0"/>
              <a:ea typeface="Helvetica Neue Light" panose="02000403000000020004" pitchFamily="2" charset="0"/>
            </a:endParaRPr>
          </a:p>
        </p:txBody>
      </p:sp>
      <p:sp>
        <p:nvSpPr>
          <p:cNvPr id="6" name="Rectangle 5">
            <a:extLst>
              <a:ext uri="{FF2B5EF4-FFF2-40B4-BE49-F238E27FC236}">
                <a16:creationId xmlns:a16="http://schemas.microsoft.com/office/drawing/2014/main" id="{1C89E069-3525-8047-9043-CC813D547874}"/>
              </a:ext>
            </a:extLst>
          </p:cNvPr>
          <p:cNvSpPr/>
          <p:nvPr/>
        </p:nvSpPr>
        <p:spPr>
          <a:xfrm>
            <a:off x="1325603" y="5339889"/>
            <a:ext cx="2480039" cy="738664"/>
          </a:xfrm>
          <a:prstGeom prst="rect">
            <a:avLst/>
          </a:prstGeom>
        </p:spPr>
        <p:txBody>
          <a:bodyPr wrap="square">
            <a:spAutoFit/>
          </a:bodyPr>
          <a:lstStyle/>
          <a:p>
            <a:pPr lvl="0" algn="ctr"/>
            <a:r>
              <a:rPr lang="en-US" dirty="0">
                <a:latin typeface="Helvetica Neue Light" panose="02000403000000020004" pitchFamily="2" charset="0"/>
                <a:ea typeface="Helvetica Neue Light" panose="02000403000000020004" pitchFamily="2" charset="0"/>
              </a:rPr>
              <a:t>Anwar Musah</a:t>
            </a:r>
            <a:br>
              <a:rPr lang="en-US" dirty="0">
                <a:latin typeface="Helvetica Neue Light" panose="02000403000000020004" pitchFamily="2" charset="0"/>
                <a:ea typeface="Helvetica Neue Light" panose="02000403000000020004" pitchFamily="2" charset="0"/>
              </a:rPr>
            </a:br>
            <a:r>
              <a:rPr lang="en-US" sz="1200" dirty="0">
                <a:solidFill>
                  <a:prstClr val="black"/>
                </a:solidFill>
                <a:latin typeface="Helvetica Neue Light" panose="02000403000000020004" pitchFamily="2" charset="0"/>
                <a:ea typeface="Helvetica Neue Light" panose="02000403000000020004" pitchFamily="2" charset="0"/>
              </a:rPr>
              <a:t>Lecturer in Social &amp; Geographic Data Science</a:t>
            </a:r>
          </a:p>
        </p:txBody>
      </p:sp>
      <p:sp>
        <p:nvSpPr>
          <p:cNvPr id="10" name="Rectangle 9">
            <a:extLst>
              <a:ext uri="{FF2B5EF4-FFF2-40B4-BE49-F238E27FC236}">
                <a16:creationId xmlns:a16="http://schemas.microsoft.com/office/drawing/2014/main" id="{C18078A8-71AB-434D-97D2-D6F3B9E703A2}"/>
              </a:ext>
            </a:extLst>
          </p:cNvPr>
          <p:cNvSpPr/>
          <p:nvPr/>
        </p:nvSpPr>
        <p:spPr>
          <a:xfrm>
            <a:off x="7961349" y="5205755"/>
            <a:ext cx="2906748" cy="738664"/>
          </a:xfrm>
          <a:prstGeom prst="rect">
            <a:avLst/>
          </a:prstGeom>
        </p:spPr>
        <p:txBody>
          <a:bodyPr wrap="square">
            <a:spAutoFit/>
          </a:bodyPr>
          <a:lstStyle/>
          <a:p>
            <a:pPr algn="ctr"/>
            <a:r>
              <a:rPr lang="en-US" dirty="0">
                <a:latin typeface="Helvetica Neue Light" panose="02000403000000020004" pitchFamily="2" charset="0"/>
                <a:ea typeface="Helvetica Neue Light" panose="02000403000000020004" pitchFamily="2" charset="0"/>
              </a:rPr>
              <a:t>Shun-Chan (Dan) Tsai</a:t>
            </a:r>
            <a:br>
              <a:rPr lang="en-US" dirty="0">
                <a:latin typeface="Helvetica Neue Light" panose="02000403000000020004" pitchFamily="2" charset="0"/>
                <a:ea typeface="Helvetica Neue Light" panose="02000403000000020004" pitchFamily="2" charset="0"/>
              </a:rPr>
            </a:br>
            <a:r>
              <a:rPr lang="en-US" sz="1200" dirty="0">
                <a:latin typeface="Helvetica Neue Light" panose="02000403000000020004" pitchFamily="2" charset="0"/>
                <a:ea typeface="Helvetica Neue Light" panose="02000403000000020004" pitchFamily="2" charset="0"/>
              </a:rPr>
              <a:t>Post Graduate Teaching Assistant</a:t>
            </a:r>
            <a:endParaRPr lang="en-US" sz="900" dirty="0"/>
          </a:p>
          <a:p>
            <a:pPr algn="ctr"/>
            <a:r>
              <a:rPr lang="en-US" sz="1200" dirty="0">
                <a:latin typeface="Helvetica Neue Light" panose="02000403000000020004" pitchFamily="2" charset="0"/>
                <a:ea typeface="Helvetica Neue Light" panose="02000403000000020004" pitchFamily="2" charset="0"/>
              </a:rPr>
              <a:t>PhD in UCL Geography</a:t>
            </a:r>
            <a:endParaRPr lang="en-US" sz="1200" dirty="0"/>
          </a:p>
        </p:txBody>
      </p:sp>
      <p:pic>
        <p:nvPicPr>
          <p:cNvPr id="7" name="Picture 6" descr="A person wearing glasses&#10;&#10;Description automatically generated with medium confidence">
            <a:extLst>
              <a:ext uri="{FF2B5EF4-FFF2-40B4-BE49-F238E27FC236}">
                <a16:creationId xmlns:a16="http://schemas.microsoft.com/office/drawing/2014/main" id="{4B07E5E7-D8E4-F847-AD4F-DA60BC9DC0B2}"/>
              </a:ext>
            </a:extLst>
          </p:cNvPr>
          <p:cNvPicPr>
            <a:picLocks noChangeAspect="1"/>
          </p:cNvPicPr>
          <p:nvPr/>
        </p:nvPicPr>
        <p:blipFill>
          <a:blip r:embed="rId2"/>
          <a:stretch>
            <a:fillRect/>
          </a:stretch>
        </p:blipFill>
        <p:spPr>
          <a:xfrm>
            <a:off x="1120665" y="2510344"/>
            <a:ext cx="2684977" cy="2795698"/>
          </a:xfrm>
          <a:prstGeom prst="ellipse">
            <a:avLst/>
          </a:prstGeom>
          <a:ln>
            <a:noFill/>
          </a:ln>
          <a:effectLst>
            <a:softEdge rad="112500"/>
          </a:effectLst>
        </p:spPr>
      </p:pic>
      <p:pic>
        <p:nvPicPr>
          <p:cNvPr id="8" name="Picture 7">
            <a:extLst>
              <a:ext uri="{FF2B5EF4-FFF2-40B4-BE49-F238E27FC236}">
                <a16:creationId xmlns:a16="http://schemas.microsoft.com/office/drawing/2014/main" id="{64F0B320-6217-E943-ABB6-2B562D516AE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1874" r="1874"/>
          <a:stretch/>
        </p:blipFill>
        <p:spPr>
          <a:xfrm>
            <a:off x="7976477" y="2334739"/>
            <a:ext cx="2727624" cy="2833856"/>
          </a:xfrm>
          <a:prstGeom prst="ellipse">
            <a:avLst/>
          </a:prstGeom>
          <a:ln>
            <a:noFill/>
          </a:ln>
          <a:effectLst>
            <a:softEdge rad="112500"/>
          </a:effectLst>
        </p:spPr>
      </p:pic>
      <p:sp>
        <p:nvSpPr>
          <p:cNvPr id="11" name="Slide Number Placeholder 3">
            <a:extLst>
              <a:ext uri="{FF2B5EF4-FFF2-40B4-BE49-F238E27FC236}">
                <a16:creationId xmlns:a16="http://schemas.microsoft.com/office/drawing/2014/main" id="{B1D5B526-4578-A644-B293-085B75F50C71}"/>
              </a:ext>
            </a:extLst>
          </p:cNvPr>
          <p:cNvSpPr txBox="1">
            <a:spLocks/>
          </p:cNvSpPr>
          <p:nvPr/>
        </p:nvSpPr>
        <p:spPr>
          <a:xfrm>
            <a:off x="11652000" y="6450988"/>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a:t>
            </a:fld>
            <a:endParaRPr lang="en-US" altLang="x-none" dirty="0"/>
          </a:p>
        </p:txBody>
      </p:sp>
      <p:pic>
        <p:nvPicPr>
          <p:cNvPr id="12" name="Picture 11">
            <a:extLst>
              <a:ext uri="{FF2B5EF4-FFF2-40B4-BE49-F238E27FC236}">
                <a16:creationId xmlns:a16="http://schemas.microsoft.com/office/drawing/2014/main" id="{F7B41233-00AB-F443-9931-60371191DBF5}"/>
              </a:ext>
            </a:extLst>
          </p:cNvPr>
          <p:cNvPicPr>
            <a:picLocks noChangeAspect="1"/>
          </p:cNvPicPr>
          <p:nvPr/>
        </p:nvPicPr>
        <p:blipFill>
          <a:blip r:embed="rId5"/>
          <a:stretch>
            <a:fillRect/>
          </a:stretch>
        </p:blipFill>
        <p:spPr>
          <a:xfrm>
            <a:off x="0" y="0"/>
            <a:ext cx="12192000" cy="970069"/>
          </a:xfrm>
          <a:prstGeom prst="rect">
            <a:avLst/>
          </a:prstGeom>
        </p:spPr>
      </p:pic>
      <p:pic>
        <p:nvPicPr>
          <p:cNvPr id="3" name="Picture 2" descr="A person smiling for the camera&#10;&#10;Description automatically generated with medium confidence">
            <a:extLst>
              <a:ext uri="{FF2B5EF4-FFF2-40B4-BE49-F238E27FC236}">
                <a16:creationId xmlns:a16="http://schemas.microsoft.com/office/drawing/2014/main" id="{A3AE6653-4A13-F064-7834-BBE82C0D6627}"/>
              </a:ext>
            </a:extLst>
          </p:cNvPr>
          <p:cNvPicPr>
            <a:picLocks noChangeAspect="1"/>
          </p:cNvPicPr>
          <p:nvPr/>
        </p:nvPicPr>
        <p:blipFill>
          <a:blip r:embed="rId6"/>
          <a:stretch>
            <a:fillRect/>
          </a:stretch>
        </p:blipFill>
        <p:spPr>
          <a:xfrm>
            <a:off x="4576560" y="2444907"/>
            <a:ext cx="2727625" cy="2832263"/>
          </a:xfrm>
          <a:prstGeom prst="ellipse">
            <a:avLst/>
          </a:prstGeom>
          <a:ln>
            <a:noFill/>
          </a:ln>
          <a:effectLst>
            <a:softEdge rad="112500"/>
          </a:effectLst>
        </p:spPr>
      </p:pic>
    </p:spTree>
    <p:extLst>
      <p:ext uri="{BB962C8B-B14F-4D97-AF65-F5344CB8AC3E}">
        <p14:creationId xmlns:p14="http://schemas.microsoft.com/office/powerpoint/2010/main" val="189403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37457" y="1783073"/>
            <a:ext cx="11196626" cy="5226097"/>
          </a:xfrm>
        </p:spPr>
        <p:txBody>
          <a:bodyPr>
            <a:normAutofit/>
          </a:bodyPr>
          <a:lstStyle/>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is based on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 of observations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statistical theory of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“…closer observations or nearby units in space are in someway closely related (i.e., similar in characteristics or interact more) than those that are distant from each other…”</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assertion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cornerstone</a:t>
            </a:r>
            <a:r>
              <a:rPr lang="en-US" sz="1800" dirty="0">
                <a:latin typeface="Helvetica Neue" panose="02000503000000020004" pitchFamily="2" charset="0"/>
                <a:ea typeface="Helvetica Neue" panose="02000503000000020004" pitchFamily="2" charset="0"/>
                <a:cs typeface="Helvetica Neue" panose="02000503000000020004" pitchFamily="2" charset="0"/>
              </a:rPr>
              <a:t>” of spatial statistics. It is called:</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First Law of Geography (Tobler, 1979)</a:t>
            </a:r>
          </a:p>
        </p:txBody>
      </p:sp>
      <p:sp>
        <p:nvSpPr>
          <p:cNvPr id="2" name="Slide Number Placeholder 3">
            <a:extLst>
              <a:ext uri="{FF2B5EF4-FFF2-40B4-BE49-F238E27FC236}">
                <a16:creationId xmlns:a16="http://schemas.microsoft.com/office/drawing/2014/main" id="{FD8AF7C9-B2B8-FA8A-138F-EFDE165FF32D}"/>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20</a:t>
            </a:fld>
            <a:endParaRPr lang="en-US" altLang="x-none" dirty="0"/>
          </a:p>
        </p:txBody>
      </p:sp>
      <p:pic>
        <p:nvPicPr>
          <p:cNvPr id="4" name="Picture 3">
            <a:extLst>
              <a:ext uri="{FF2B5EF4-FFF2-40B4-BE49-F238E27FC236}">
                <a16:creationId xmlns:a16="http://schemas.microsoft.com/office/drawing/2014/main" id="{9F26FBBE-F065-B052-1DB8-D29556A223D9}"/>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502A0D3A-303D-AF6E-E939-EC4BD753A608}"/>
              </a:ext>
            </a:extLst>
          </p:cNvPr>
          <p:cNvSpPr txBox="1"/>
          <p:nvPr/>
        </p:nvSpPr>
        <p:spPr>
          <a:xfrm>
            <a:off x="437457" y="1114961"/>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[2]</a:t>
            </a:r>
          </a:p>
        </p:txBody>
      </p:sp>
    </p:spTree>
    <p:extLst>
      <p:ext uri="{BB962C8B-B14F-4D97-AF65-F5344CB8AC3E}">
        <p14:creationId xmlns:p14="http://schemas.microsoft.com/office/powerpoint/2010/main" val="2606863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026069" y="1910276"/>
            <a:ext cx="9878014" cy="1546788"/>
          </a:xfrm>
          <a:ln>
            <a:noFill/>
          </a:ln>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Waldo Rudolph Tobler (1930 – 2018)</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Tobler’s First Law of Geography on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everything is related to everything else, but near things are more related to distant things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descr="A picture containing person, person&#10;&#10;Description automatically generated">
            <a:extLst>
              <a:ext uri="{FF2B5EF4-FFF2-40B4-BE49-F238E27FC236}">
                <a16:creationId xmlns:a16="http://schemas.microsoft.com/office/drawing/2014/main" id="{07E1B77A-643C-E044-9B26-E4DA78044401}"/>
              </a:ext>
            </a:extLst>
          </p:cNvPr>
          <p:cNvPicPr>
            <a:picLocks noChangeAspect="1"/>
          </p:cNvPicPr>
          <p:nvPr/>
        </p:nvPicPr>
        <p:blipFill>
          <a:blip r:embed="rId3"/>
          <a:stretch>
            <a:fillRect/>
          </a:stretch>
        </p:blipFill>
        <p:spPr>
          <a:xfrm>
            <a:off x="358752" y="1954198"/>
            <a:ext cx="1114959" cy="142714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8752" y="3618124"/>
            <a:ext cx="11545331" cy="305580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first law is the foundation of the fundamental concepts of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It is integrated to most of the families of models in spatial statistics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Very important concepts to keep in mind when you think about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endPar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Spillover</a:t>
            </a: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875F4F08-230C-E903-65F3-0F9C6BCBD140}"/>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21</a:t>
            </a:fld>
            <a:endParaRPr lang="en-US" altLang="x-none" dirty="0"/>
          </a:p>
        </p:txBody>
      </p:sp>
      <p:pic>
        <p:nvPicPr>
          <p:cNvPr id="4" name="Picture 3">
            <a:extLst>
              <a:ext uri="{FF2B5EF4-FFF2-40B4-BE49-F238E27FC236}">
                <a16:creationId xmlns:a16="http://schemas.microsoft.com/office/drawing/2014/main" id="{656FA083-6EFF-9A68-E321-F9C8C04CA6ED}"/>
              </a:ext>
            </a:extLst>
          </p:cNvPr>
          <p:cNvPicPr>
            <a:picLocks noChangeAspect="1"/>
          </p:cNvPicPr>
          <p:nvPr/>
        </p:nvPicPr>
        <p:blipFill>
          <a:blip r:embed="rId4"/>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E81A24A0-C8CE-A8D1-C7DE-E66E3DD49842}"/>
              </a:ext>
            </a:extLst>
          </p:cNvPr>
          <p:cNvSpPr txBox="1"/>
          <p:nvPr/>
        </p:nvSpPr>
        <p:spPr>
          <a:xfrm>
            <a:off x="358752" y="1178562"/>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First Law of Geography [1]</a:t>
            </a:r>
          </a:p>
        </p:txBody>
      </p:sp>
    </p:spTree>
    <p:extLst>
      <p:ext uri="{BB962C8B-B14F-4D97-AF65-F5344CB8AC3E}">
        <p14:creationId xmlns:p14="http://schemas.microsoft.com/office/powerpoint/2010/main" val="3912636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0515" y="1226530"/>
            <a:ext cx="11553568" cy="492393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 </a:t>
            </a:r>
            <a:r>
              <a:rPr lang="en-US" sz="18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“This refers to the distance between two events (or objects) and their degree of interaction in space as distance vary.”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In short, what distance decay (in the context of Tobler’s theory) says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It dictates how objects interact. The larger the distance between two events in a space – the less is their interaction &amp; </a:t>
            </a:r>
            <a:r>
              <a:rPr lang="en-US" sz="1800" i="1" dirty="0">
                <a:latin typeface="Helvetica Neue" panose="02000503000000020004" pitchFamily="2" charset="0"/>
                <a:ea typeface="Helvetica Neue" panose="02000503000000020004" pitchFamily="2" charset="0"/>
                <a:cs typeface="Helvetica Neue" panose="02000503000000020004" pitchFamily="2" charset="0"/>
              </a:rPr>
              <a:t>vice versa</a:t>
            </a:r>
          </a:p>
          <a:p>
            <a:pPr marL="0" indent="0">
              <a:buNone/>
            </a:pPr>
            <a:endParaRPr lang="en-US" sz="1800"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Examples of where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a:t>
            </a:r>
            <a:r>
              <a:rPr lang="en-US" sz="1800" b="1" dirty="0">
                <a:latin typeface="Helvetica Neue" panose="02000503000000020004" pitchFamily="2" charset="0"/>
                <a:ea typeface="Helvetica Neue" panose="02000503000000020004" pitchFamily="2" charset="0"/>
                <a:cs typeface="Helvetica Neue" panose="02000503000000020004" pitchFamily="2" charset="0"/>
              </a:rPr>
              <a:t> manifests in studies cities and urban space:</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 distance from the focal point of a city center increases – high population density, taller buildings, and accessibility to multiple modes of transport decreases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Housing marketing – house prices decreases, and in turn, residential mobility increases from expensive to affordable areas  </a:t>
            </a: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273E4CC2-FFD5-DB02-E75F-28C6F649B1F9}"/>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22</a:t>
            </a:fld>
            <a:endParaRPr lang="en-US" altLang="x-none" dirty="0"/>
          </a:p>
        </p:txBody>
      </p:sp>
      <p:pic>
        <p:nvPicPr>
          <p:cNvPr id="3" name="Picture 2">
            <a:extLst>
              <a:ext uri="{FF2B5EF4-FFF2-40B4-BE49-F238E27FC236}">
                <a16:creationId xmlns:a16="http://schemas.microsoft.com/office/drawing/2014/main" id="{7E7DEFB5-39DC-61F2-000F-582D9CB3A01F}"/>
              </a:ext>
            </a:extLst>
          </p:cNvPr>
          <p:cNvPicPr>
            <a:picLocks noChangeAspect="1"/>
          </p:cNvPicPr>
          <p:nvPr/>
        </p:nvPicPr>
        <p:blipFill>
          <a:blip r:embed="rId3"/>
          <a:stretch>
            <a:fillRect/>
          </a:stretch>
        </p:blipFill>
        <p:spPr>
          <a:xfrm>
            <a:off x="0" y="0"/>
            <a:ext cx="12192000" cy="970069"/>
          </a:xfrm>
          <a:prstGeom prst="rect">
            <a:avLst/>
          </a:prstGeom>
        </p:spPr>
      </p:pic>
    </p:spTree>
    <p:extLst>
      <p:ext uri="{BB962C8B-B14F-4D97-AF65-F5344CB8AC3E}">
        <p14:creationId xmlns:p14="http://schemas.microsoft.com/office/powerpoint/2010/main" val="4214912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1B4BB35C-555B-5243-B725-1AD70FDDEBFC}"/>
              </a:ext>
            </a:extLst>
          </p:cNvPr>
          <p:cNvPicPr>
            <a:picLocks noChangeAspect="1"/>
          </p:cNvPicPr>
          <p:nvPr/>
        </p:nvPicPr>
        <p:blipFill>
          <a:blip r:embed="rId3"/>
          <a:stretch>
            <a:fillRect/>
          </a:stretch>
        </p:blipFill>
        <p:spPr>
          <a:xfrm>
            <a:off x="3478109" y="81023"/>
            <a:ext cx="8678244" cy="520542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647" y="81019"/>
            <a:ext cx="3494719" cy="6638085"/>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16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“This simply refers to whether (or not) similar values cluster together over geographic space”</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Etymology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Auto</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self; 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correlation</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the degree of relative correspondence)</a:t>
            </a:r>
          </a:p>
          <a:p>
            <a:pPr marL="0"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Similar values that cluster together are said to have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positive spatial autocorrelation (&amp; spatially dependent)</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spcBef>
                <a:spcPts val="0"/>
              </a:spcBef>
              <a:buNone/>
            </a:pP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Random patterns or values that cluster together are said to have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no</a:t>
            </a: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autocorrelation (and thus no dependence)</a:t>
            </a:r>
          </a:p>
          <a:p>
            <a:pPr marL="0" lvl="0" indent="0">
              <a:lnSpc>
                <a:spcPct val="100000"/>
              </a:lnSpc>
              <a:spcBef>
                <a:spcPts val="0"/>
              </a:spcBef>
              <a:buNone/>
            </a:pPr>
            <a:endPar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spcBef>
                <a:spcPts val="0"/>
              </a:spcBef>
              <a:buNone/>
            </a:pP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We use a phenomenon called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Spillovers</a:t>
            </a: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to explain patterns of autocorrelation</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Rectangle 3">
            <a:extLst>
              <a:ext uri="{FF2B5EF4-FFF2-40B4-BE49-F238E27FC236}">
                <a16:creationId xmlns:a16="http://schemas.microsoft.com/office/drawing/2014/main" id="{FF8A2960-ABBD-FE41-98E8-7E01EF4A7689}"/>
              </a:ext>
            </a:extLst>
          </p:cNvPr>
          <p:cNvSpPr/>
          <p:nvPr/>
        </p:nvSpPr>
        <p:spPr>
          <a:xfrm>
            <a:off x="6886936" y="1242975"/>
            <a:ext cx="1018573" cy="552978"/>
          </a:xfrm>
          <a:prstGeom prst="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42FF6D-E9B3-7A4E-9E56-D0A31B052460}"/>
              </a:ext>
            </a:extLst>
          </p:cNvPr>
          <p:cNvSpPr/>
          <p:nvPr/>
        </p:nvSpPr>
        <p:spPr>
          <a:xfrm>
            <a:off x="9039828" y="3321934"/>
            <a:ext cx="891250" cy="706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49B5C-3936-D348-9D6B-33591FCC8B13}"/>
              </a:ext>
            </a:extLst>
          </p:cNvPr>
          <p:cNvSpPr/>
          <p:nvPr/>
        </p:nvSpPr>
        <p:spPr>
          <a:xfrm rot="19191908">
            <a:off x="7149784" y="2601328"/>
            <a:ext cx="1237464" cy="5828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B415318-58C9-C14B-BC66-5DDFDEBE8C6A}"/>
              </a:ext>
            </a:extLst>
          </p:cNvPr>
          <p:cNvCxnSpPr/>
          <p:nvPr/>
        </p:nvCxnSpPr>
        <p:spPr>
          <a:xfrm>
            <a:off x="9433367" y="4027990"/>
            <a:ext cx="0" cy="1666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8F5284-7D3C-B54C-B3D6-1782596E876F}"/>
              </a:ext>
            </a:extLst>
          </p:cNvPr>
          <p:cNvSpPr txBox="1"/>
          <p:nvPr/>
        </p:nvSpPr>
        <p:spPr>
          <a:xfrm>
            <a:off x="8472668" y="5696624"/>
            <a:ext cx="1921397" cy="369332"/>
          </a:xfrm>
          <a:prstGeom prst="rect">
            <a:avLst/>
          </a:prstGeom>
          <a:noFill/>
        </p:spPr>
        <p:txBody>
          <a:bodyPr wrap="square" rtlCol="0">
            <a:spAutoFit/>
          </a:bodyPr>
          <a:lstStyle/>
          <a:p>
            <a:pPr algn="ctr"/>
            <a:r>
              <a:rPr lang="en-US" b="1" dirty="0">
                <a:solidFill>
                  <a:srgbClr val="FF0000"/>
                </a:solidFill>
                <a:latin typeface="Helvetica" pitchFamily="2" charset="0"/>
              </a:rPr>
              <a:t>Positive</a:t>
            </a:r>
          </a:p>
        </p:txBody>
      </p:sp>
      <p:cxnSp>
        <p:nvCxnSpPr>
          <p:cNvPr id="11" name="Straight Arrow Connector 10">
            <a:extLst>
              <a:ext uri="{FF2B5EF4-FFF2-40B4-BE49-F238E27FC236}">
                <a16:creationId xmlns:a16="http://schemas.microsoft.com/office/drawing/2014/main" id="{FF3E116B-0087-254E-BA7A-FECADC4D38CC}"/>
              </a:ext>
            </a:extLst>
          </p:cNvPr>
          <p:cNvCxnSpPr>
            <a:cxnSpLocks/>
          </p:cNvCxnSpPr>
          <p:nvPr/>
        </p:nvCxnSpPr>
        <p:spPr>
          <a:xfrm flipH="1">
            <a:off x="4187098" y="1784377"/>
            <a:ext cx="2733736" cy="3830648"/>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EB721C-99BB-8844-A001-550D70DF41E0}"/>
              </a:ext>
            </a:extLst>
          </p:cNvPr>
          <p:cNvSpPr txBox="1"/>
          <p:nvPr/>
        </p:nvSpPr>
        <p:spPr>
          <a:xfrm>
            <a:off x="3226399" y="5615025"/>
            <a:ext cx="1921397" cy="369332"/>
          </a:xfrm>
          <a:prstGeom prst="rect">
            <a:avLst/>
          </a:prstGeom>
          <a:noFill/>
        </p:spPr>
        <p:txBody>
          <a:bodyPr wrap="square" rtlCol="0">
            <a:spAutoFit/>
          </a:bodyPr>
          <a:lstStyle/>
          <a:p>
            <a:pPr algn="ctr"/>
            <a:r>
              <a:rPr lang="en-US" b="1" dirty="0">
                <a:solidFill>
                  <a:schemeClr val="accent1">
                    <a:lumMod val="50000"/>
                  </a:schemeClr>
                </a:solidFill>
                <a:latin typeface="Helvetica" pitchFamily="2" charset="0"/>
              </a:rPr>
              <a:t>Positive</a:t>
            </a:r>
          </a:p>
        </p:txBody>
      </p:sp>
      <p:cxnSp>
        <p:nvCxnSpPr>
          <p:cNvPr id="15" name="Straight Arrow Connector 14">
            <a:extLst>
              <a:ext uri="{FF2B5EF4-FFF2-40B4-BE49-F238E27FC236}">
                <a16:creationId xmlns:a16="http://schemas.microsoft.com/office/drawing/2014/main" id="{1CA77F1B-C1C8-0548-8D5E-3E8494F2137D}"/>
              </a:ext>
            </a:extLst>
          </p:cNvPr>
          <p:cNvCxnSpPr>
            <a:cxnSpLocks/>
          </p:cNvCxnSpPr>
          <p:nvPr/>
        </p:nvCxnSpPr>
        <p:spPr>
          <a:xfrm flipH="1">
            <a:off x="6734032" y="3487432"/>
            <a:ext cx="763336" cy="212759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E1A679-3638-E042-88C9-1647D8A47832}"/>
              </a:ext>
            </a:extLst>
          </p:cNvPr>
          <p:cNvSpPr txBox="1"/>
          <p:nvPr/>
        </p:nvSpPr>
        <p:spPr>
          <a:xfrm>
            <a:off x="5849533" y="5639478"/>
            <a:ext cx="1921397" cy="369332"/>
          </a:xfrm>
          <a:prstGeom prst="rect">
            <a:avLst/>
          </a:prstGeom>
          <a:noFill/>
        </p:spPr>
        <p:txBody>
          <a:bodyPr wrap="square" rtlCol="0">
            <a:spAutoFit/>
          </a:bodyPr>
          <a:lstStyle/>
          <a:p>
            <a:pPr algn="ctr"/>
            <a:r>
              <a:rPr lang="en-US" b="1" dirty="0">
                <a:solidFill>
                  <a:srgbClr val="FFFF00"/>
                </a:solidFill>
                <a:latin typeface="Helvetica" pitchFamily="2" charset="0"/>
              </a:rPr>
              <a:t>No patterns</a:t>
            </a:r>
          </a:p>
        </p:txBody>
      </p:sp>
      <p:sp>
        <p:nvSpPr>
          <p:cNvPr id="22" name="TextBox 21">
            <a:extLst>
              <a:ext uri="{FF2B5EF4-FFF2-40B4-BE49-F238E27FC236}">
                <a16:creationId xmlns:a16="http://schemas.microsoft.com/office/drawing/2014/main" id="{DF553518-1A5A-F843-8A01-EB0C640712AB}"/>
              </a:ext>
            </a:extLst>
          </p:cNvPr>
          <p:cNvSpPr txBox="1"/>
          <p:nvPr/>
        </p:nvSpPr>
        <p:spPr>
          <a:xfrm>
            <a:off x="4654952" y="6125236"/>
            <a:ext cx="6501113" cy="646331"/>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Spatial dependence and autocorrelation will be covered </a:t>
            </a:r>
          </a:p>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in-depth in WK3</a:t>
            </a:r>
          </a:p>
        </p:txBody>
      </p:sp>
      <p:sp>
        <p:nvSpPr>
          <p:cNvPr id="2" name="Slide Number Placeholder 3">
            <a:extLst>
              <a:ext uri="{FF2B5EF4-FFF2-40B4-BE49-F238E27FC236}">
                <a16:creationId xmlns:a16="http://schemas.microsoft.com/office/drawing/2014/main" id="{2DE6A4DD-33A1-20EA-B40C-123E2B4852D8}"/>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23</a:t>
            </a:fld>
            <a:endParaRPr lang="en-US" altLang="x-none" dirty="0"/>
          </a:p>
        </p:txBody>
      </p:sp>
    </p:spTree>
    <p:extLst>
      <p:ext uri="{BB962C8B-B14F-4D97-AF65-F5344CB8AC3E}">
        <p14:creationId xmlns:p14="http://schemas.microsoft.com/office/powerpoint/2010/main" val="2038701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19919"/>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There are four types of spillovers: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spillovers</a:t>
            </a:r>
          </a:p>
        </p:txBody>
      </p:sp>
      <p:sp>
        <p:nvSpPr>
          <p:cNvPr id="2" name="Slide Number Placeholder 3">
            <a:extLst>
              <a:ext uri="{FF2B5EF4-FFF2-40B4-BE49-F238E27FC236}">
                <a16:creationId xmlns:a16="http://schemas.microsoft.com/office/drawing/2014/main" id="{9B620867-9C90-6CF1-1792-6FAD0BCFB412}"/>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24</a:t>
            </a:fld>
            <a:endParaRPr lang="en-US" altLang="x-none" dirty="0"/>
          </a:p>
        </p:txBody>
      </p:sp>
    </p:spTree>
    <p:extLst>
      <p:ext uri="{BB962C8B-B14F-4D97-AF65-F5344CB8AC3E}">
        <p14:creationId xmlns:p14="http://schemas.microsoft.com/office/powerpoint/2010/main" val="371655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594490" y="213751"/>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 (independence)</a:t>
            </a:r>
          </a:p>
        </p:txBody>
      </p:sp>
      <p:pic>
        <p:nvPicPr>
          <p:cNvPr id="3" name="Picture 2" descr="Map&#10;&#10;Description automatically generated">
            <a:extLst>
              <a:ext uri="{FF2B5EF4-FFF2-40B4-BE49-F238E27FC236}">
                <a16:creationId xmlns:a16="http://schemas.microsoft.com/office/drawing/2014/main" id="{2675A73A-989F-A849-81C9-5AFE0308129A}"/>
              </a:ext>
            </a:extLst>
          </p:cNvPr>
          <p:cNvPicPr>
            <a:picLocks noChangeAspect="1"/>
          </p:cNvPicPr>
          <p:nvPr/>
        </p:nvPicPr>
        <p:blipFill>
          <a:blip r:embed="rId3"/>
          <a:stretch>
            <a:fillRect/>
          </a:stretch>
        </p:blipFill>
        <p:spPr>
          <a:xfrm>
            <a:off x="7872494" y="2322139"/>
            <a:ext cx="4024993"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872494" y="5035417"/>
            <a:ext cx="687158" cy="47456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8047402" y="5690142"/>
            <a:ext cx="40249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will only have an impact on crime rates within its own area, but does not influence crime rates in neighboring areas </a:t>
            </a:r>
          </a:p>
        </p:txBody>
      </p:sp>
      <p:sp>
        <p:nvSpPr>
          <p:cNvPr id="2" name="Slide Number Placeholder 3">
            <a:extLst>
              <a:ext uri="{FF2B5EF4-FFF2-40B4-BE49-F238E27FC236}">
                <a16:creationId xmlns:a16="http://schemas.microsoft.com/office/drawing/2014/main" id="{BDA6479D-563F-7D9A-CC94-9C5E077CF89C}"/>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25</a:t>
            </a:fld>
            <a:endParaRPr lang="en-US" altLang="x-none" dirty="0"/>
          </a:p>
        </p:txBody>
      </p:sp>
    </p:spTree>
    <p:extLst>
      <p:ext uri="{BB962C8B-B14F-4D97-AF65-F5344CB8AC3E}">
        <p14:creationId xmlns:p14="http://schemas.microsoft.com/office/powerpoint/2010/main" val="2208296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pitchFamily="2" charset="0"/>
                <a:ea typeface="+mn-ea"/>
                <a:cs typeface="+mn-cs"/>
              </a:rPr>
              <a:t>spatial spillover </a:t>
            </a: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itchFamily="2" charset="0"/>
                <a:ea typeface="+mn-ea"/>
                <a:cs typeface="+mn-cs"/>
              </a:rPr>
              <a:t>Local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139"/>
            <a:ext cx="3933758"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18110" y="4710896"/>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956167" y="5690142"/>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t>A change in unemployment in that dark blue area (in the center) will not only have an impact on crime rates within its own area, but it will also have a direct influence on crime rates in neighboring areas only.</a:t>
            </a:r>
          </a:p>
        </p:txBody>
      </p:sp>
      <p:sp>
        <p:nvSpPr>
          <p:cNvPr id="2" name="Slide Number Placeholder 3">
            <a:extLst>
              <a:ext uri="{FF2B5EF4-FFF2-40B4-BE49-F238E27FC236}">
                <a16:creationId xmlns:a16="http://schemas.microsoft.com/office/drawing/2014/main" id="{0056FDEA-0F0E-73C5-490A-1F725381B953}"/>
              </a:ext>
            </a:extLst>
          </p:cNvPr>
          <p:cNvSpPr txBox="1">
            <a:spLocks/>
          </p:cNvSpPr>
          <p:nvPr/>
        </p:nvSpPr>
        <p:spPr>
          <a:xfrm>
            <a:off x="11532395" y="6506375"/>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26</a:t>
            </a:fld>
            <a:endParaRPr lang="en-US" altLang="x-none" dirty="0"/>
          </a:p>
        </p:txBody>
      </p:sp>
    </p:spTree>
    <p:extLst>
      <p:ext uri="{BB962C8B-B14F-4D97-AF65-F5344CB8AC3E}">
        <p14:creationId xmlns:p14="http://schemas.microsoft.com/office/powerpoint/2010/main" val="734753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703"/>
            <a:ext cx="3933758" cy="3191313"/>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956167" y="5690142"/>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(in the center) will not only have an impact on crime rates within its own area, but it will also have a wider influence on crime rates beyond its direct neighbors.</a:t>
            </a:r>
          </a:p>
        </p:txBody>
      </p:sp>
      <p:sp>
        <p:nvSpPr>
          <p:cNvPr id="2" name="Slide Number Placeholder 3">
            <a:extLst>
              <a:ext uri="{FF2B5EF4-FFF2-40B4-BE49-F238E27FC236}">
                <a16:creationId xmlns:a16="http://schemas.microsoft.com/office/drawing/2014/main" id="{8D6D3ADF-E046-6B4E-8341-C14F0E6F5EB6}"/>
              </a:ext>
            </a:extLst>
          </p:cNvPr>
          <p:cNvSpPr txBox="1">
            <a:spLocks/>
          </p:cNvSpPr>
          <p:nvPr/>
        </p:nvSpPr>
        <p:spPr>
          <a:xfrm>
            <a:off x="11502081" y="6506375"/>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27</a:t>
            </a:fld>
            <a:endParaRPr lang="en-US" altLang="x-none" dirty="0"/>
          </a:p>
        </p:txBody>
      </p:sp>
    </p:spTree>
    <p:extLst>
      <p:ext uri="{BB962C8B-B14F-4D97-AF65-F5344CB8AC3E}">
        <p14:creationId xmlns:p14="http://schemas.microsoft.com/office/powerpoint/2010/main" val="3760249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 (dependence)</a:t>
            </a:r>
          </a:p>
        </p:txBody>
      </p:sp>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782547" y="2428799"/>
            <a:ext cx="402499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Where there is a focal point for an event and its influence may have a rippling (or trickle down) effect across space, triggering other events, which then diminishes with time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e.g.,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Natural disasters - an earthquake and building destruction.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Disease spread and outbreaks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 financial markets and crashes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2" name="Slide Number Placeholder 3">
            <a:extLst>
              <a:ext uri="{FF2B5EF4-FFF2-40B4-BE49-F238E27FC236}">
                <a16:creationId xmlns:a16="http://schemas.microsoft.com/office/drawing/2014/main" id="{2F76A831-448B-0F1B-A24F-A1AD44289BDF}"/>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28</a:t>
            </a:fld>
            <a:endParaRPr lang="en-US" altLang="x-none" dirty="0"/>
          </a:p>
        </p:txBody>
      </p:sp>
    </p:spTree>
    <p:extLst>
      <p:ext uri="{BB962C8B-B14F-4D97-AF65-F5344CB8AC3E}">
        <p14:creationId xmlns:p14="http://schemas.microsoft.com/office/powerpoint/2010/main" val="219720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39EC4-82A9-1072-A3DC-F19A4D24BF9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451856"/>
            <a:ext cx="12192000" cy="195428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What is Spatial Data &amp; its Features?</a:t>
            </a:r>
          </a:p>
        </p:txBody>
      </p:sp>
      <p:sp>
        <p:nvSpPr>
          <p:cNvPr id="4" name="Slide Number Placeholder 3">
            <a:extLst>
              <a:ext uri="{FF2B5EF4-FFF2-40B4-BE49-F238E27FC236}">
                <a16:creationId xmlns:a16="http://schemas.microsoft.com/office/drawing/2014/main" id="{E0F4789E-1002-F036-E160-C4107F35F103}"/>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29</a:t>
            </a:fld>
            <a:endParaRPr lang="en-US" altLang="x-none" dirty="0"/>
          </a:p>
        </p:txBody>
      </p:sp>
    </p:spTree>
    <p:extLst>
      <p:ext uri="{BB962C8B-B14F-4D97-AF65-F5344CB8AC3E}">
        <p14:creationId xmlns:p14="http://schemas.microsoft.com/office/powerpoint/2010/main" val="248080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660400" y="2655364"/>
            <a:ext cx="5529385" cy="31088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Timetable &amp; Assessment</a:t>
            </a:r>
          </a:p>
          <a:p>
            <a:pPr mar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will we learn?</a:t>
            </a:r>
          </a:p>
          <a:p>
            <a:pPr marL="0" lv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The Beginning: Introduction to Spatial Analysis &amp; Data Science</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9" name="Slide Number Placeholder 3">
            <a:extLst>
              <a:ext uri="{FF2B5EF4-FFF2-40B4-BE49-F238E27FC236}">
                <a16:creationId xmlns:a16="http://schemas.microsoft.com/office/drawing/2014/main" id="{5331AA6B-CF2E-9242-BCAA-6A2119FC1F42}"/>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a:t>
            </a:fld>
            <a:endParaRPr lang="en-US" altLang="x-none"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Tree>
    <p:extLst>
      <p:ext uri="{BB962C8B-B14F-4D97-AF65-F5344CB8AC3E}">
        <p14:creationId xmlns:p14="http://schemas.microsoft.com/office/powerpoint/2010/main" val="458757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67068" y="1073448"/>
            <a:ext cx="4328932" cy="369332"/>
          </a:xfrm>
          <a:prstGeom prst="rect">
            <a:avLst/>
          </a:prstGeom>
          <a:noFill/>
        </p:spPr>
        <p:txBody>
          <a:bodyPr wrap="square" rtlCol="0">
            <a:spAutoFit/>
          </a:bodyPr>
          <a:lstStyle/>
          <a:p>
            <a:r>
              <a:rPr lang="en-US" b="1" dirty="0">
                <a:latin typeface="Helvetica" pitchFamily="2" charset="0"/>
              </a:rPr>
              <a:t>Point Pattern Data (PPD)</a:t>
            </a:r>
          </a:p>
        </p:txBody>
      </p:sp>
      <p:sp>
        <p:nvSpPr>
          <p:cNvPr id="5" name="TextBox 4">
            <a:extLst>
              <a:ext uri="{FF2B5EF4-FFF2-40B4-BE49-F238E27FC236}">
                <a16:creationId xmlns:a16="http://schemas.microsoft.com/office/drawing/2014/main" id="{63E78F58-42A5-034A-8519-05B6D90D2849}"/>
              </a:ext>
            </a:extLst>
          </p:cNvPr>
          <p:cNvSpPr txBox="1"/>
          <p:nvPr/>
        </p:nvSpPr>
        <p:spPr>
          <a:xfrm>
            <a:off x="7304691" y="1085351"/>
            <a:ext cx="4782206" cy="4955203"/>
          </a:xfrm>
          <a:prstGeom prst="rect">
            <a:avLst/>
          </a:prstGeom>
          <a:noFill/>
        </p:spPr>
        <p:txBody>
          <a:bodyPr wrap="squar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Key Characteristics</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main interest is the occurrences of an event at a points (or points). These events occur at “random” at any given geographic space and time.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Examples of PPDs events (or outcomes):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Point locations of burglaries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Riots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car collisions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where an adult tree needs to be replanted</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Some PPDs events may carry additional information that may describe the occurrence of an observed event (or outcome):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Burglary: Type of premise that was burgled, time of day the burglary occurred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 collision: type of road, weather condition etc.</a:t>
            </a:r>
          </a:p>
          <a:p>
            <a:pPr marL="285750" indent="-285750">
              <a:buFont typeface="Wingdings" pitchFamily="2" charset="2"/>
              <a:buChar char="§"/>
            </a:pPr>
            <a:endParaRPr lang="en-US" dirty="0">
              <a:latin typeface="Helvetica" pitchFamily="2" charset="0"/>
            </a:endParaRPr>
          </a:p>
        </p:txBody>
      </p:sp>
      <p:pic>
        <p:nvPicPr>
          <p:cNvPr id="3" name="Picture 2">
            <a:extLst>
              <a:ext uri="{FF2B5EF4-FFF2-40B4-BE49-F238E27FC236}">
                <a16:creationId xmlns:a16="http://schemas.microsoft.com/office/drawing/2014/main" id="{AE781F63-D335-FEA4-3155-E6B37050AF18}"/>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83EBB58B-2129-DCE6-2E70-607E98AA0FB5}"/>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30</a:t>
            </a:fld>
            <a:endParaRPr lang="en-US" altLang="x-none" dirty="0"/>
          </a:p>
        </p:txBody>
      </p:sp>
      <p:pic>
        <p:nvPicPr>
          <p:cNvPr id="8" name="Picture 7" descr="Map&#10;&#10;Description automatically generated">
            <a:extLst>
              <a:ext uri="{FF2B5EF4-FFF2-40B4-BE49-F238E27FC236}">
                <a16:creationId xmlns:a16="http://schemas.microsoft.com/office/drawing/2014/main" id="{69D96F0F-FD7D-00CB-529A-6EF51E5DAD42}"/>
              </a:ext>
            </a:extLst>
          </p:cNvPr>
          <p:cNvPicPr>
            <a:picLocks noChangeAspect="1"/>
          </p:cNvPicPr>
          <p:nvPr/>
        </p:nvPicPr>
        <p:blipFill>
          <a:blip r:embed="rId4"/>
          <a:stretch>
            <a:fillRect/>
          </a:stretch>
        </p:blipFill>
        <p:spPr>
          <a:xfrm>
            <a:off x="105103" y="1722222"/>
            <a:ext cx="7014095" cy="4062330"/>
          </a:xfrm>
          <a:prstGeom prst="rect">
            <a:avLst/>
          </a:prstGeom>
          <a:ln>
            <a:solidFill>
              <a:schemeClr val="tx1"/>
            </a:solidFill>
          </a:ln>
        </p:spPr>
      </p:pic>
      <p:sp>
        <p:nvSpPr>
          <p:cNvPr id="9" name="TextBox 8">
            <a:extLst>
              <a:ext uri="{FF2B5EF4-FFF2-40B4-BE49-F238E27FC236}">
                <a16:creationId xmlns:a16="http://schemas.microsoft.com/office/drawing/2014/main" id="{6F06E431-9D51-B2ED-EE6D-07CB9132F6B8}"/>
              </a:ext>
            </a:extLst>
          </p:cNvPr>
          <p:cNvSpPr txBox="1"/>
          <p:nvPr/>
        </p:nvSpPr>
        <p:spPr>
          <a:xfrm>
            <a:off x="105102" y="6037589"/>
            <a:ext cx="8303173"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Represents point locations of bicycle thefts in Central London area </a:t>
            </a:r>
          </a:p>
          <a:p>
            <a:r>
              <a:rPr lang="en-GB" dirty="0">
                <a:latin typeface="Helvetica Neue" panose="02000503000000020004" pitchFamily="2" charset="0"/>
                <a:ea typeface="Helvetica Neue" panose="02000503000000020004" pitchFamily="2" charset="0"/>
                <a:cs typeface="Helvetica Neue" panose="02000503000000020004" pitchFamily="2" charset="0"/>
              </a:rPr>
              <a:t>Source: </a:t>
            </a:r>
            <a:r>
              <a:rPr lang="en-GB" dirty="0" err="1">
                <a:latin typeface="Helvetica Neue" panose="02000503000000020004" pitchFamily="2" charset="0"/>
                <a:ea typeface="Helvetica Neue" panose="02000503000000020004" pitchFamily="2" charset="0"/>
                <a:cs typeface="Helvetica Neue" panose="02000503000000020004" pitchFamily="2" charset="0"/>
              </a:rPr>
              <a:t>BikeData.CycleStreets</a:t>
            </a:r>
            <a:r>
              <a:rPr lang="en-GB" dirty="0">
                <a:latin typeface="Helvetica Neue" panose="02000503000000020004" pitchFamily="2" charset="0"/>
                <a:ea typeface="Helvetica Neue" panose="02000503000000020004" pitchFamily="2" charset="0"/>
                <a:cs typeface="Helvetica Neue" panose="02000503000000020004" pitchFamily="2" charset="0"/>
              </a:rPr>
              <a:t> network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5"/>
              </a:rPr>
              <a:t>https://bikedata.cyclestreets.net/</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1834809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2906597" y="1049285"/>
            <a:ext cx="4328932" cy="369332"/>
          </a:xfrm>
          <a:prstGeom prst="rect">
            <a:avLst/>
          </a:prstGeom>
          <a:noFill/>
        </p:spPr>
        <p:txBody>
          <a:bodyPr wrap="square" rtlCol="0">
            <a:spAutoFit/>
          </a:bodyPr>
          <a:lstStyle/>
          <a:p>
            <a:pPr algn="ctr"/>
            <a:r>
              <a:rPr lang="en-US" b="1" dirty="0">
                <a:latin typeface="Helvetica" pitchFamily="2" charset="0"/>
              </a:rPr>
              <a:t>Aggregated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7715068" y="1070434"/>
            <a:ext cx="4328932" cy="3970318"/>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r>
              <a:rPr lang="en-US" dirty="0">
                <a:latin typeface="Helvetica" pitchFamily="2" charset="0"/>
              </a:rPr>
              <a:t>The main interest the quantity of interest defined for line segments, areas, or regions.</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(or outcomes) that are aggregated measures to areas:</a:t>
            </a:r>
          </a:p>
          <a:p>
            <a:endParaRPr lang="en-US" dirty="0">
              <a:latin typeface="Helvetica" pitchFamily="2" charset="0"/>
            </a:endParaRPr>
          </a:p>
          <a:p>
            <a:pPr marL="285750" indent="-285750">
              <a:buFont typeface="Wingdings" pitchFamily="2" charset="2"/>
              <a:buChar char="§"/>
            </a:pPr>
            <a:r>
              <a:rPr lang="en-US" dirty="0">
                <a:latin typeface="Helvetica" pitchFamily="2" charset="0"/>
              </a:rPr>
              <a:t>Prevalence of a disease in areas</a:t>
            </a:r>
          </a:p>
          <a:p>
            <a:pPr marL="285750" indent="-285750">
              <a:buFont typeface="Wingdings" pitchFamily="2" charset="2"/>
              <a:buChar char="§"/>
            </a:pPr>
            <a:r>
              <a:rPr lang="en-US" dirty="0">
                <a:latin typeface="Helvetica" pitchFamily="2" charset="0"/>
              </a:rPr>
              <a:t>Population density in a county</a:t>
            </a:r>
          </a:p>
          <a:p>
            <a:pPr marL="285750" indent="-285750">
              <a:buFont typeface="Wingdings" pitchFamily="2" charset="2"/>
              <a:buChar char="§"/>
            </a:pPr>
            <a:r>
              <a:rPr lang="en-US" dirty="0">
                <a:latin typeface="Helvetica" pitchFamily="2" charset="0"/>
              </a:rPr>
              <a:t>Regional unemployment rates</a:t>
            </a:r>
          </a:p>
          <a:p>
            <a:pPr marL="285750" indent="-285750">
              <a:buFont typeface="Wingdings" pitchFamily="2" charset="2"/>
              <a:buChar char="§"/>
            </a:pPr>
            <a:r>
              <a:rPr lang="en-US" dirty="0">
                <a:latin typeface="Helvetica" pitchFamily="2" charset="0"/>
              </a:rPr>
              <a:t>Risk of an outcome</a:t>
            </a:r>
          </a:p>
          <a:p>
            <a:endParaRPr lang="en-US" dirty="0">
              <a:latin typeface="Helvetica" pitchFamily="2" charset="0"/>
            </a:endParaRPr>
          </a:p>
        </p:txBody>
      </p:sp>
      <p:pic>
        <p:nvPicPr>
          <p:cNvPr id="3" name="Picture 2">
            <a:extLst>
              <a:ext uri="{FF2B5EF4-FFF2-40B4-BE49-F238E27FC236}">
                <a16:creationId xmlns:a16="http://schemas.microsoft.com/office/drawing/2014/main" id="{BD2312B8-943D-E19E-A6EB-A839C194E37E}"/>
              </a:ext>
            </a:extLst>
          </p:cNvPr>
          <p:cNvPicPr>
            <a:picLocks noChangeAspect="1"/>
          </p:cNvPicPr>
          <p:nvPr/>
        </p:nvPicPr>
        <p:blipFill>
          <a:blip r:embed="rId2"/>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BFC95F71-661C-844F-0FEB-1E23536949C3}"/>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31</a:t>
            </a:fld>
            <a:endParaRPr lang="en-US" altLang="x-none" dirty="0"/>
          </a:p>
        </p:txBody>
      </p:sp>
      <p:pic>
        <p:nvPicPr>
          <p:cNvPr id="9" name="Picture 8">
            <a:extLst>
              <a:ext uri="{FF2B5EF4-FFF2-40B4-BE49-F238E27FC236}">
                <a16:creationId xmlns:a16="http://schemas.microsoft.com/office/drawing/2014/main" id="{4516C9CF-3986-315F-7BF2-43AA24D75B48}"/>
              </a:ext>
            </a:extLst>
          </p:cNvPr>
          <p:cNvPicPr>
            <a:picLocks noChangeAspect="1"/>
          </p:cNvPicPr>
          <p:nvPr/>
        </p:nvPicPr>
        <p:blipFill>
          <a:blip r:embed="rId3"/>
          <a:stretch>
            <a:fillRect/>
          </a:stretch>
        </p:blipFill>
        <p:spPr>
          <a:xfrm>
            <a:off x="148000" y="4442939"/>
            <a:ext cx="3391118" cy="2348291"/>
          </a:xfrm>
          <a:prstGeom prst="rect">
            <a:avLst/>
          </a:prstGeom>
          <a:ln>
            <a:solidFill>
              <a:schemeClr val="tx1"/>
            </a:solidFill>
          </a:ln>
        </p:spPr>
      </p:pic>
      <p:pic>
        <p:nvPicPr>
          <p:cNvPr id="11" name="Picture 10" descr="Map&#10;&#10;Description automatically generated">
            <a:extLst>
              <a:ext uri="{FF2B5EF4-FFF2-40B4-BE49-F238E27FC236}">
                <a16:creationId xmlns:a16="http://schemas.microsoft.com/office/drawing/2014/main" id="{ABD4EAAB-5743-5BF5-FF00-73D05B2F14B5}"/>
              </a:ext>
            </a:extLst>
          </p:cNvPr>
          <p:cNvPicPr>
            <a:picLocks noChangeAspect="1"/>
          </p:cNvPicPr>
          <p:nvPr/>
        </p:nvPicPr>
        <p:blipFill>
          <a:blip r:embed="rId4"/>
          <a:stretch>
            <a:fillRect/>
          </a:stretch>
        </p:blipFill>
        <p:spPr>
          <a:xfrm>
            <a:off x="3798306" y="1577219"/>
            <a:ext cx="3437223" cy="2601838"/>
          </a:xfrm>
          <a:prstGeom prst="rect">
            <a:avLst/>
          </a:prstGeom>
        </p:spPr>
      </p:pic>
      <p:pic>
        <p:nvPicPr>
          <p:cNvPr id="13" name="Picture 12" descr="Diagram&#10;&#10;Description automatically generated">
            <a:extLst>
              <a:ext uri="{FF2B5EF4-FFF2-40B4-BE49-F238E27FC236}">
                <a16:creationId xmlns:a16="http://schemas.microsoft.com/office/drawing/2014/main" id="{8F2AED3A-ACB9-744F-6BBA-CC2F96DCD32B}"/>
              </a:ext>
            </a:extLst>
          </p:cNvPr>
          <p:cNvPicPr>
            <a:picLocks noChangeAspect="1"/>
          </p:cNvPicPr>
          <p:nvPr/>
        </p:nvPicPr>
        <p:blipFill>
          <a:blip r:embed="rId5"/>
          <a:stretch>
            <a:fillRect/>
          </a:stretch>
        </p:blipFill>
        <p:spPr>
          <a:xfrm>
            <a:off x="3798306" y="4442940"/>
            <a:ext cx="3391118" cy="2348290"/>
          </a:xfrm>
          <a:prstGeom prst="rect">
            <a:avLst/>
          </a:prstGeom>
          <a:ln>
            <a:solidFill>
              <a:schemeClr val="tx1"/>
            </a:solidFill>
          </a:ln>
        </p:spPr>
      </p:pic>
      <p:sp>
        <p:nvSpPr>
          <p:cNvPr id="14" name="TextBox 13">
            <a:extLst>
              <a:ext uri="{FF2B5EF4-FFF2-40B4-BE49-F238E27FC236}">
                <a16:creationId xmlns:a16="http://schemas.microsoft.com/office/drawing/2014/main" id="{D318CDF8-759E-90CA-9B0C-868997F576A9}"/>
              </a:ext>
            </a:extLst>
          </p:cNvPr>
          <p:cNvSpPr txBox="1"/>
          <p:nvPr/>
        </p:nvSpPr>
        <p:spPr>
          <a:xfrm>
            <a:off x="7330418" y="5376598"/>
            <a:ext cx="4808471" cy="93871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6"/>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Todd, J.,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(2021):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7"/>
              </a:rPr>
              <a:t>https://doi.org/10.1177/23998083211001836</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r>
              <a:rPr lang="en-GB" sz="1100" dirty="0">
                <a:latin typeface="Helvetica Neue" panose="02000503000000020004" pitchFamily="2" charset="0"/>
                <a:ea typeface="Helvetica Neue" panose="02000503000000020004" pitchFamily="2" charset="0"/>
                <a:cs typeface="Helvetica Neue" panose="02000503000000020004" pitchFamily="2" charset="0"/>
              </a:rPr>
              <a:t>Li, L.,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8"/>
              </a:rPr>
              <a:t>https://doi.org/10.1016/j.apgeog.2022.102718</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err="1">
                <a:latin typeface="Helvetica Neue" panose="02000503000000020004" pitchFamily="2" charset="0"/>
                <a:ea typeface="Helvetica Neue" panose="02000503000000020004" pitchFamily="2" charset="0"/>
                <a:cs typeface="Helvetica Neue" panose="02000503000000020004" pitchFamily="2" charset="0"/>
              </a:rPr>
              <a:t>Elimian</a:t>
            </a:r>
            <a:r>
              <a:rPr lang="en-GB" sz="1100" dirty="0">
                <a:latin typeface="Helvetica Neue" panose="02000503000000020004" pitchFamily="2" charset="0"/>
                <a:ea typeface="Helvetica Neue" panose="02000503000000020004" pitchFamily="2" charset="0"/>
                <a:cs typeface="Helvetica Neue" panose="02000503000000020004" pitchFamily="2" charset="0"/>
              </a:rPr>
              <a:t>, K.,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100" dirty="0">
                <a:latin typeface="Helvetica Neue" panose="02000503000000020004" pitchFamily="2" charset="0"/>
                <a:ea typeface="Helvetica Neue" panose="02000503000000020004" pitchFamily="2" charset="0"/>
                <a:cs typeface="Helvetica Neue" panose="02000503000000020004" pitchFamily="2" charset="0"/>
              </a:rPr>
              <a:t>. (2022):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9"/>
              </a:rPr>
              <a:t>http://dx.doi.org/10.1136/bmjopen-2022-063703</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5" name="Picture 14" descr="Map&#10;&#10;Description automatically generated">
            <a:extLst>
              <a:ext uri="{FF2B5EF4-FFF2-40B4-BE49-F238E27FC236}">
                <a16:creationId xmlns:a16="http://schemas.microsoft.com/office/drawing/2014/main" id="{2F1F17FB-AF3C-AC84-9473-432CD4BF6DE8}"/>
              </a:ext>
            </a:extLst>
          </p:cNvPr>
          <p:cNvPicPr>
            <a:picLocks noChangeAspect="1"/>
          </p:cNvPicPr>
          <p:nvPr/>
        </p:nvPicPr>
        <p:blipFill rotWithShape="1">
          <a:blip r:embed="rId10"/>
          <a:srcRect r="7969"/>
          <a:stretch/>
        </p:blipFill>
        <p:spPr>
          <a:xfrm>
            <a:off x="148000" y="1577220"/>
            <a:ext cx="3520110" cy="2601837"/>
          </a:xfrm>
          <a:prstGeom prst="rect">
            <a:avLst/>
          </a:prstGeom>
          <a:solidFill>
            <a:schemeClr val="bg1">
              <a:lumMod val="85000"/>
            </a:schemeClr>
          </a:solidFill>
          <a:ln>
            <a:solidFill>
              <a:schemeClr val="tx1"/>
            </a:solidFill>
          </a:ln>
        </p:spPr>
      </p:pic>
    </p:spTree>
    <p:extLst>
      <p:ext uri="{BB962C8B-B14F-4D97-AF65-F5344CB8AC3E}">
        <p14:creationId xmlns:p14="http://schemas.microsoft.com/office/powerpoint/2010/main" val="944612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88649" y="1232682"/>
            <a:ext cx="4328932" cy="369332"/>
          </a:xfrm>
          <a:prstGeom prst="rect">
            <a:avLst/>
          </a:prstGeom>
          <a:noFill/>
        </p:spPr>
        <p:txBody>
          <a:bodyPr wrap="square" rtlCol="0">
            <a:spAutoFit/>
          </a:bodyPr>
          <a:lstStyle/>
          <a:p>
            <a:pPr algn="ctr"/>
            <a:r>
              <a:rPr lang="en-US" b="1" dirty="0">
                <a:latin typeface="Helvetica" pitchFamily="2" charset="0"/>
              </a:rPr>
              <a:t>Geostatistical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8060875" y="1232682"/>
            <a:ext cx="4131125" cy="4801314"/>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pPr marL="285750" indent="-285750">
              <a:buFont typeface="Wingdings" pitchFamily="2" charset="2"/>
              <a:buChar char="§"/>
            </a:pPr>
            <a:r>
              <a:rPr lang="en-US" dirty="0">
                <a:latin typeface="Helvetica" pitchFamily="2" charset="0"/>
              </a:rPr>
              <a:t>The quantity of interest has a value at any location across a given area.</a:t>
            </a:r>
          </a:p>
          <a:p>
            <a:pPr marL="285750" indent="-285750">
              <a:buFont typeface="Wingdings" pitchFamily="2" charset="2"/>
              <a:buChar char="§"/>
            </a:pPr>
            <a:r>
              <a:rPr lang="en-US" dirty="0">
                <a:latin typeface="Helvetica" pitchFamily="2" charset="0"/>
              </a:rPr>
              <a:t>These are values over a grid/raster</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are usual statistical prediction determined from “</a:t>
            </a:r>
            <a:r>
              <a:rPr lang="en-US" b="1" dirty="0">
                <a:latin typeface="Helvetica" pitchFamily="2" charset="0"/>
              </a:rPr>
              <a:t>sampled</a:t>
            </a:r>
            <a:r>
              <a:rPr lang="en-US" dirty="0">
                <a:latin typeface="Helvetica" pitchFamily="2" charset="0"/>
              </a:rPr>
              <a:t>” points with continuous data values:</a:t>
            </a:r>
          </a:p>
          <a:p>
            <a:endParaRPr lang="en-US" dirty="0">
              <a:latin typeface="Helvetica" pitchFamily="2" charset="0"/>
            </a:endParaRPr>
          </a:p>
          <a:p>
            <a:pPr marL="285750" indent="-285750">
              <a:buFont typeface="Wingdings" pitchFamily="2" charset="2"/>
              <a:buChar char="§"/>
            </a:pPr>
            <a:r>
              <a:rPr lang="en-US" dirty="0">
                <a:latin typeface="Helvetica" pitchFamily="2" charset="0"/>
              </a:rPr>
              <a:t>Land surface elevation</a:t>
            </a:r>
          </a:p>
          <a:p>
            <a:pPr marL="285750" indent="-285750">
              <a:buFont typeface="Wingdings" pitchFamily="2" charset="2"/>
              <a:buChar char="§"/>
            </a:pPr>
            <a:r>
              <a:rPr lang="en-US" dirty="0">
                <a:latin typeface="Helvetica" pitchFamily="2" charset="0"/>
              </a:rPr>
              <a:t>Diffusion of ambient air pollutants</a:t>
            </a:r>
          </a:p>
          <a:p>
            <a:pPr marL="285750" indent="-285750">
              <a:buFont typeface="Wingdings" pitchFamily="2" charset="2"/>
              <a:buChar char="§"/>
            </a:pPr>
            <a:r>
              <a:rPr lang="en-US" dirty="0">
                <a:latin typeface="Helvetica" pitchFamily="2" charset="0"/>
              </a:rPr>
              <a:t>Environmental suitability for breeding habitats of mosquitoes</a:t>
            </a:r>
          </a:p>
          <a:p>
            <a:pPr marL="285750" indent="-285750">
              <a:buFont typeface="Wingdings" pitchFamily="2" charset="2"/>
              <a:buChar char="§"/>
            </a:pPr>
            <a:r>
              <a:rPr lang="en-US" dirty="0">
                <a:latin typeface="Helvetica" pitchFamily="2" charset="0"/>
              </a:rPr>
              <a:t>Community surveys pertained to disease burden</a:t>
            </a:r>
          </a:p>
          <a:p>
            <a:endParaRPr lang="en-US" dirty="0">
              <a:latin typeface="Helvetica" pitchFamily="2" charset="0"/>
            </a:endParaRPr>
          </a:p>
        </p:txBody>
      </p:sp>
      <p:pic>
        <p:nvPicPr>
          <p:cNvPr id="3" name="Picture 2">
            <a:extLst>
              <a:ext uri="{FF2B5EF4-FFF2-40B4-BE49-F238E27FC236}">
                <a16:creationId xmlns:a16="http://schemas.microsoft.com/office/drawing/2014/main" id="{027B1B31-62BB-4391-0F84-3D861FCBE240}"/>
              </a:ext>
            </a:extLst>
          </p:cNvPr>
          <p:cNvPicPr>
            <a:picLocks noChangeAspect="1"/>
          </p:cNvPicPr>
          <p:nvPr/>
        </p:nvPicPr>
        <p:blipFill>
          <a:blip r:embed="rId2"/>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613DF026-FD51-DAD1-4DAB-60686CDB1462}"/>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32</a:t>
            </a:fld>
            <a:endParaRPr lang="en-US" altLang="x-none" dirty="0"/>
          </a:p>
        </p:txBody>
      </p:sp>
      <p:pic>
        <p:nvPicPr>
          <p:cNvPr id="10" name="Picture 9" descr="Map&#10;&#10;Description automatically generated">
            <a:extLst>
              <a:ext uri="{FF2B5EF4-FFF2-40B4-BE49-F238E27FC236}">
                <a16:creationId xmlns:a16="http://schemas.microsoft.com/office/drawing/2014/main" id="{DFCC7553-E170-E98F-30F4-B6C4325A0E03}"/>
              </a:ext>
            </a:extLst>
          </p:cNvPr>
          <p:cNvPicPr>
            <a:picLocks noChangeAspect="1"/>
          </p:cNvPicPr>
          <p:nvPr/>
        </p:nvPicPr>
        <p:blipFill>
          <a:blip r:embed="rId3"/>
          <a:stretch>
            <a:fillRect/>
          </a:stretch>
        </p:blipFill>
        <p:spPr>
          <a:xfrm>
            <a:off x="66915" y="1720563"/>
            <a:ext cx="7772400" cy="3904755"/>
          </a:xfrm>
          <a:prstGeom prst="rect">
            <a:avLst/>
          </a:prstGeom>
          <a:ln>
            <a:solidFill>
              <a:schemeClr val="tx1"/>
            </a:solidFill>
          </a:ln>
        </p:spPr>
      </p:pic>
      <p:sp>
        <p:nvSpPr>
          <p:cNvPr id="11" name="TextBox 10">
            <a:extLst>
              <a:ext uri="{FF2B5EF4-FFF2-40B4-BE49-F238E27FC236}">
                <a16:creationId xmlns:a16="http://schemas.microsoft.com/office/drawing/2014/main" id="{70260CE4-C8DC-4736-1DF1-5C135F6FE0CA}"/>
              </a:ext>
            </a:extLst>
          </p:cNvPr>
          <p:cNvSpPr txBox="1"/>
          <p:nvPr/>
        </p:nvSpPr>
        <p:spPr>
          <a:xfrm>
            <a:off x="66913" y="5834299"/>
            <a:ext cx="7899927"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Sampled points are surveys on prevalence of malaria, which were used to make survey predication of prevalence at unsampled areas in Sub-Saharan Africa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Source: The Malaria Atlas Project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4"/>
              </a:rPr>
              <a:t>https://malariaatlas.org</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2438282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1182780"/>
            <a:ext cx="10743550" cy="5234062"/>
          </a:xfrm>
        </p:spPr>
        <p:txBody>
          <a:bodyPr>
            <a:normAutofit/>
          </a:bodyPr>
          <a:lstStyle/>
          <a:p>
            <a:pPr marL="0" indent="0">
              <a:buNone/>
            </a:pPr>
            <a:r>
              <a:rPr lang="en-US" sz="1800" b="1" dirty="0">
                <a:latin typeface="Helvetica" pitchFamily="2" charset="0"/>
                <a:ea typeface="Helvetica Neue Condensed" panose="02000503000000020004" pitchFamily="2" charset="0"/>
                <a:cs typeface="Helvetica Neue Condensed" panose="02000503000000020004" pitchFamily="2" charset="0"/>
              </a:rPr>
              <a:t>Non-spatial context &amp; data structure:</a:t>
            </a: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Attributes that defines an entity’s location are typically excluded from the analysis</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The conventional statistical methods, that assumes independence, are used for analyzing such dataset</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Results churned from this dataset are completely independent from “</a:t>
            </a:r>
            <a:r>
              <a:rPr lang="en-US" sz="1800" b="1" dirty="0">
                <a:latin typeface="Helvetica" pitchFamily="2" charset="0"/>
                <a:ea typeface="Helvetica Neue Condensed" panose="02000503000000020004" pitchFamily="2" charset="0"/>
                <a:cs typeface="Helvetica Neue Condensed" panose="02000503000000020004" pitchFamily="2" charset="0"/>
              </a:rPr>
              <a:t>spatial arrangement</a:t>
            </a:r>
            <a:r>
              <a:rPr lang="en-US" sz="1800" dirty="0">
                <a:latin typeface="Helvetica" pitchFamily="2" charset="0"/>
                <a:ea typeface="Helvetica Neue Condensed" panose="02000503000000020004" pitchFamily="2" charset="0"/>
                <a:cs typeface="Helvetica Neue Condensed"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0AEC4EDB-45BC-BB47-B6D9-BDF944CA10D7}"/>
              </a:ext>
            </a:extLst>
          </p:cNvPr>
          <p:cNvPicPr>
            <a:picLocks noChangeAspect="1"/>
          </p:cNvPicPr>
          <p:nvPr/>
        </p:nvPicPr>
        <p:blipFill>
          <a:blip r:embed="rId3"/>
          <a:stretch>
            <a:fillRect/>
          </a:stretch>
        </p:blipFill>
        <p:spPr>
          <a:xfrm>
            <a:off x="1864122" y="1611168"/>
            <a:ext cx="4921689" cy="2403232"/>
          </a:xfrm>
          <a:prstGeom prst="rect">
            <a:avLst/>
          </a:prstGeom>
        </p:spPr>
      </p:pic>
      <p:sp>
        <p:nvSpPr>
          <p:cNvPr id="5" name="TextBox 4">
            <a:extLst>
              <a:ext uri="{FF2B5EF4-FFF2-40B4-BE49-F238E27FC236}">
                <a16:creationId xmlns:a16="http://schemas.microsoft.com/office/drawing/2014/main" id="{86BCA957-FEAB-AE4B-8D92-0F3A5E5A79FC}"/>
              </a:ext>
            </a:extLst>
          </p:cNvPr>
          <p:cNvSpPr txBox="1"/>
          <p:nvPr/>
        </p:nvSpPr>
        <p:spPr>
          <a:xfrm>
            <a:off x="8113360" y="1327837"/>
            <a:ext cx="3485082" cy="2554545"/>
          </a:xfrm>
          <a:prstGeom prst="rect">
            <a:avLst/>
          </a:prstGeom>
          <a:noFill/>
        </p:spPr>
        <p:txBody>
          <a:bodyPr wrap="square" rtlCol="0">
            <a:spAutoFit/>
          </a:bodyPr>
          <a:lstStyle/>
          <a:p>
            <a:r>
              <a:rPr lang="en-US" sz="1600" dirty="0">
                <a:latin typeface="Helvetica" pitchFamily="2" charset="0"/>
              </a:rPr>
              <a:t>To apply some spatial analysis to data – you must have some variable that defines the entity’s geographic location. This can be </a:t>
            </a:r>
            <a:r>
              <a:rPr lang="en-US" sz="1600" b="1" dirty="0">
                <a:latin typeface="Helvetica" pitchFamily="2" charset="0"/>
              </a:rPr>
              <a:t>GPS coordinates</a:t>
            </a:r>
            <a:r>
              <a:rPr lang="en-US" sz="1600" dirty="0">
                <a:latin typeface="Helvetica" pitchFamily="2" charset="0"/>
              </a:rPr>
              <a:t>, </a:t>
            </a:r>
            <a:r>
              <a:rPr lang="en-US" sz="1600" b="1" dirty="0">
                <a:latin typeface="Helvetica" pitchFamily="2" charset="0"/>
              </a:rPr>
              <a:t>spatially referenced geometries </a:t>
            </a:r>
            <a:r>
              <a:rPr lang="en-US" sz="1600" dirty="0">
                <a:latin typeface="Helvetica" pitchFamily="2" charset="0"/>
              </a:rPr>
              <a:t>of an area</a:t>
            </a:r>
          </a:p>
          <a:p>
            <a:endParaRPr lang="en-US" sz="1600" dirty="0">
              <a:latin typeface="Helvetica" pitchFamily="2" charset="0"/>
            </a:endParaRPr>
          </a:p>
          <a:p>
            <a:r>
              <a:rPr lang="en-US" sz="1600" dirty="0">
                <a:latin typeface="Helvetica" pitchFamily="2" charset="0"/>
              </a:rPr>
              <a:t>NOTES: It is not enough to have the just the name of the area(s). It must be some geometric entry!  </a:t>
            </a:r>
          </a:p>
        </p:txBody>
      </p:sp>
      <p:pic>
        <p:nvPicPr>
          <p:cNvPr id="2" name="Picture 1">
            <a:extLst>
              <a:ext uri="{FF2B5EF4-FFF2-40B4-BE49-F238E27FC236}">
                <a16:creationId xmlns:a16="http://schemas.microsoft.com/office/drawing/2014/main" id="{E22C0F91-2BA5-FC2C-9A32-F34EA61B5008}"/>
              </a:ext>
            </a:extLst>
          </p:cNvPr>
          <p:cNvPicPr>
            <a:picLocks noChangeAspect="1"/>
          </p:cNvPicPr>
          <p:nvPr/>
        </p:nvPicPr>
        <p:blipFill>
          <a:blip r:embed="rId4"/>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B994BD93-F64E-FE2C-1CAD-E102F479F189}"/>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33</a:t>
            </a:fld>
            <a:endParaRPr lang="en-US" altLang="x-none" dirty="0"/>
          </a:p>
        </p:txBody>
      </p:sp>
    </p:spTree>
    <p:extLst>
      <p:ext uri="{BB962C8B-B14F-4D97-AF65-F5344CB8AC3E}">
        <p14:creationId xmlns:p14="http://schemas.microsoft.com/office/powerpoint/2010/main" val="1701538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44843"/>
            <a:ext cx="11786287" cy="5934936"/>
          </a:xfrm>
        </p:spPr>
        <p:txBody>
          <a:bodyPr>
            <a:normAutofit lnSpcReduction="10000"/>
          </a:bodyPr>
          <a:lstStyle/>
          <a:p>
            <a:pPr marL="0" indent="0">
              <a:buNone/>
            </a:pPr>
            <a:r>
              <a:rPr lang="en-US" sz="2600" b="1" dirty="0">
                <a:latin typeface="Helvetica Neue" panose="02000503000000020004" pitchFamily="2" charset="0"/>
                <a:ea typeface="Helvetica Neue" panose="02000503000000020004" pitchFamily="2" charset="0"/>
                <a:cs typeface="Helvetica Neue" panose="02000503000000020004" pitchFamily="2" charset="0"/>
              </a:rPr>
              <a:t>Spatial context &amp; data structure:</a:t>
            </a: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Attributes that defines an entity’s location are typically explicitly incorporated into analysis</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Spatial statistical methods, that assumes dependence, are used for analyzing such geographically referenced dataset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Results churned from this dataset are completely dependent from “</a:t>
            </a:r>
            <a:r>
              <a:rPr lang="en-US" sz="2000" b="1" dirty="0">
                <a:latin typeface="Helvetica Neue" panose="02000503000000020004" pitchFamily="2" charset="0"/>
                <a:ea typeface="Helvetica Neue" panose="02000503000000020004" pitchFamily="2" charset="0"/>
                <a:cs typeface="Helvetica Neue" panose="02000503000000020004" pitchFamily="2" charset="0"/>
              </a:rPr>
              <a:t>spatial arrangement</a:t>
            </a:r>
            <a:r>
              <a:rPr lang="en-US" sz="2000" dirty="0">
                <a:latin typeface="Helvetica Neue" panose="02000503000000020004" pitchFamily="2" charset="0"/>
                <a:ea typeface="Helvetica Neue" panose="02000503000000020004" pitchFamily="2" charset="0"/>
                <a:cs typeface="Helvetica Neue"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86BCA957-FEAB-AE4B-8D92-0F3A5E5A79FC}"/>
              </a:ext>
            </a:extLst>
          </p:cNvPr>
          <p:cNvSpPr txBox="1"/>
          <p:nvPr/>
        </p:nvSpPr>
        <p:spPr>
          <a:xfrm>
            <a:off x="8080908" y="574263"/>
            <a:ext cx="3175622" cy="2677656"/>
          </a:xfrm>
          <a:prstGeom prst="rect">
            <a:avLst/>
          </a:prstGeom>
          <a:noFill/>
          <a:ln w="38100">
            <a:solidFill>
              <a:srgbClr val="FF0000"/>
            </a:solidFill>
          </a:ln>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In this example, what defines the entity’s geographic location are </a:t>
            </a:r>
            <a:r>
              <a:rPr lang="en-US" sz="1400" b="1" dirty="0">
                <a:latin typeface="Helvetica Neue" panose="02000503000000020004" pitchFamily="2" charset="0"/>
                <a:ea typeface="Helvetica Neue" panose="02000503000000020004" pitchFamily="2" charset="0"/>
                <a:cs typeface="Helvetica Neue" panose="02000503000000020004" pitchFamily="2" charset="0"/>
              </a:rPr>
              <a:t>X, Y GPS coordinates.</a:t>
            </a:r>
          </a:p>
          <a:p>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Definition of an entity’s location are not limited to coordinates, you can have spatially reference areas with their associated boundaries with geometries.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This instance illustrates an example of geostatistical data.</a:t>
            </a:r>
          </a:p>
        </p:txBody>
      </p:sp>
      <p:pic>
        <p:nvPicPr>
          <p:cNvPr id="6" name="Picture 5" descr="A picture containing calendar&#10;&#10;Description automatically generated">
            <a:extLst>
              <a:ext uri="{FF2B5EF4-FFF2-40B4-BE49-F238E27FC236}">
                <a16:creationId xmlns:a16="http://schemas.microsoft.com/office/drawing/2014/main" id="{63AA5D7B-912E-A448-98FE-D8574EBA9176}"/>
              </a:ext>
            </a:extLst>
          </p:cNvPr>
          <p:cNvPicPr>
            <a:picLocks noChangeAspect="1"/>
          </p:cNvPicPr>
          <p:nvPr/>
        </p:nvPicPr>
        <p:blipFill>
          <a:blip r:embed="rId3"/>
          <a:stretch>
            <a:fillRect/>
          </a:stretch>
        </p:blipFill>
        <p:spPr>
          <a:xfrm>
            <a:off x="1510817" y="990952"/>
            <a:ext cx="6105324" cy="2701046"/>
          </a:xfrm>
          <a:prstGeom prst="rect">
            <a:avLst/>
          </a:prstGeom>
        </p:spPr>
      </p:pic>
      <p:sp>
        <p:nvSpPr>
          <p:cNvPr id="7" name="Rectangle 6">
            <a:extLst>
              <a:ext uri="{FF2B5EF4-FFF2-40B4-BE49-F238E27FC236}">
                <a16:creationId xmlns:a16="http://schemas.microsoft.com/office/drawing/2014/main" id="{E9CAF19E-1B6E-884E-ACBD-024536ED908A}"/>
              </a:ext>
            </a:extLst>
          </p:cNvPr>
          <p:cNvSpPr/>
          <p:nvPr/>
        </p:nvSpPr>
        <p:spPr>
          <a:xfrm>
            <a:off x="2523281" y="990952"/>
            <a:ext cx="1273215" cy="2701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81C7E8A-6F60-6949-8CB4-C3A353627106}"/>
              </a:ext>
            </a:extLst>
          </p:cNvPr>
          <p:cNvCxnSpPr/>
          <p:nvPr/>
        </p:nvCxnSpPr>
        <p:spPr>
          <a:xfrm>
            <a:off x="3796496" y="1435261"/>
            <a:ext cx="42710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8E353379-C3B2-8301-7A56-77B2EE3C5A5E}"/>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34</a:t>
            </a:fld>
            <a:endParaRPr lang="en-US" altLang="x-none" dirty="0"/>
          </a:p>
        </p:txBody>
      </p:sp>
    </p:spTree>
    <p:extLst>
      <p:ext uri="{BB962C8B-B14F-4D97-AF65-F5344CB8AC3E}">
        <p14:creationId xmlns:p14="http://schemas.microsoft.com/office/powerpoint/2010/main" val="425687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339E75-5FED-AAA1-87E2-BE3CF75034D7}"/>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150075"/>
            <a:ext cx="12192000" cy="1954287"/>
          </a:xfrm>
        </p:spPr>
        <p:txBody>
          <a:bodyPr>
            <a:normAutofit/>
          </a:bodyPr>
          <a:lstStyle/>
          <a:p>
            <a:pPr algn="ct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Geographical Information </a:t>
            </a:r>
            <a:b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b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Systems (GIS)</a:t>
            </a:r>
          </a:p>
        </p:txBody>
      </p:sp>
      <p:sp>
        <p:nvSpPr>
          <p:cNvPr id="4" name="Slide Number Placeholder 3">
            <a:extLst>
              <a:ext uri="{FF2B5EF4-FFF2-40B4-BE49-F238E27FC236}">
                <a16:creationId xmlns:a16="http://schemas.microsoft.com/office/drawing/2014/main" id="{7C8B725C-6538-8BD8-35C5-116C0223639E}"/>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35</a:t>
            </a:fld>
            <a:endParaRPr lang="en-US" altLang="x-none" dirty="0"/>
          </a:p>
        </p:txBody>
      </p:sp>
    </p:spTree>
    <p:extLst>
      <p:ext uri="{BB962C8B-B14F-4D97-AF65-F5344CB8AC3E}">
        <p14:creationId xmlns:p14="http://schemas.microsoft.com/office/powerpoint/2010/main" val="476700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449053" y="1137757"/>
            <a:ext cx="7026442" cy="2514728"/>
          </a:xfrm>
          <a:ln>
            <a:noFill/>
          </a:ln>
        </p:spPr>
        <p:txBody>
          <a:bodyPr>
            <a:noAutofit/>
          </a:bodyPr>
          <a:lstStyle/>
          <a:p>
            <a:pPr marL="0" indent="0">
              <a:lnSpc>
                <a:spcPct val="150000"/>
              </a:lnSpc>
              <a:buNone/>
            </a:pPr>
            <a:r>
              <a:rPr lang="en-US" sz="2400" b="1" dirty="0">
                <a:latin typeface="Helvetica" pitchFamily="2" charset="0"/>
                <a:ea typeface="Helvetica Neue Condensed" panose="02000503000000020004" pitchFamily="2" charset="0"/>
                <a:cs typeface="Helvetica Neue Condensed" panose="02000503000000020004" pitchFamily="2" charset="0"/>
              </a:rPr>
              <a:t>Roger F. Tomlinson (1933 – 2014)</a:t>
            </a:r>
          </a:p>
          <a:p>
            <a:pPr marL="0" indent="0">
              <a:lnSpc>
                <a:spcPct val="150000"/>
              </a:lnSpc>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50000"/>
              </a:lnSpc>
              <a:buNone/>
            </a:pPr>
            <a:r>
              <a:rPr lang="en-US" sz="1800" b="1" dirty="0">
                <a:latin typeface="Helvetica" pitchFamily="2" charset="0"/>
                <a:ea typeface="Helvetica Neue Condensed" panose="02000503000000020004" pitchFamily="2" charset="0"/>
                <a:cs typeface="Helvetica Neue Condensed" panose="02000503000000020004" pitchFamily="2" charset="0"/>
              </a:rPr>
              <a:t>He is an English geographer and computer scientist, who is revered as the “</a:t>
            </a:r>
            <a:r>
              <a:rPr lang="en-US" sz="18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Father of GIS</a:t>
            </a:r>
            <a:r>
              <a:rPr lang="en-US" sz="1800" b="1" dirty="0">
                <a:latin typeface="Helvetica" pitchFamily="2" charset="0"/>
                <a:ea typeface="Helvetica Neue Condensed" panose="02000503000000020004" pitchFamily="2" charset="0"/>
                <a:cs typeface="Helvetica Neue Condensed"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a:extLst>
              <a:ext uri="{FF2B5EF4-FFF2-40B4-BE49-F238E27FC236}">
                <a16:creationId xmlns:a16="http://schemas.microsoft.com/office/drawing/2014/main" id="{07E1B77A-643C-E044-9B26-E4DA78044401}"/>
              </a:ext>
            </a:extLst>
          </p:cNvPr>
          <p:cNvPicPr>
            <a:picLocks noChangeAspect="1"/>
          </p:cNvPicPr>
          <p:nvPr/>
        </p:nvPicPr>
        <p:blipFill>
          <a:blip r:embed="rId3"/>
          <a:srcRect/>
          <a:stretch/>
        </p:blipFill>
        <p:spPr>
          <a:xfrm>
            <a:off x="1193648" y="1290995"/>
            <a:ext cx="1976156" cy="2208253"/>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941440" y="3621377"/>
            <a:ext cx="10026316" cy="312539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His PhD research titled: “</a:t>
            </a:r>
            <a:r>
              <a:rPr lang="en-US" sz="2000" i="1" dirty="0">
                <a:latin typeface="Helvetica" pitchFamily="2" charset="0"/>
                <a:ea typeface="Helvetica Neue Condensed" panose="02000503000000020004" pitchFamily="2" charset="0"/>
                <a:cs typeface="Helvetica Neue Condensed" panose="02000503000000020004" pitchFamily="2" charset="0"/>
              </a:rPr>
              <a:t>The application of electronic computing methods and techniques to the storage, compilation, and assessment of mapped data</a:t>
            </a:r>
            <a:r>
              <a:rPr lang="en-US" sz="2000" dirty="0">
                <a:latin typeface="Helvetica" pitchFamily="2" charset="0"/>
                <a:ea typeface="Helvetica Neue Condensed" panose="02000503000000020004" pitchFamily="2" charset="0"/>
                <a:cs typeface="Helvetica Neue Condensed" panose="02000503000000020004" pitchFamily="2" charset="0"/>
              </a:rPr>
              <a:t>” (1962, @UCL) </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Conceived the idea of analyzing multiple layers of spatial data within a single environment</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Geographical Information Systems (GIS)</a:t>
            </a:r>
            <a:r>
              <a:rPr lang="en-US" sz="2000" dirty="0">
                <a:latin typeface="Helvetica" pitchFamily="2" charset="0"/>
                <a:ea typeface="Helvetica Neue Condensed" panose="02000503000000020004" pitchFamily="2" charset="0"/>
                <a:cs typeface="Helvetica Neue Condensed" panose="02000503000000020004" pitchFamily="2" charset="0"/>
              </a:rPr>
              <a:t>,</a:t>
            </a: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 </a:t>
            </a:r>
            <a:r>
              <a:rPr lang="en-US" sz="2000" dirty="0">
                <a:latin typeface="Helvetica" pitchFamily="2" charset="0"/>
                <a:ea typeface="Helvetica Neue Condensed" panose="02000503000000020004" pitchFamily="2" charset="0"/>
                <a:cs typeface="Helvetica Neue Condensed" panose="02000503000000020004" pitchFamily="2" charset="0"/>
              </a:rPr>
              <a:t>which is now a software, grown into a billion-dollar industry</a:t>
            </a:r>
          </a:p>
          <a:p>
            <a:pPr marL="0" indent="0">
              <a:buFont typeface="Arial" panose="020B0604020202020204" pitchFamily="34" charse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2" name="Picture 1">
            <a:extLst>
              <a:ext uri="{FF2B5EF4-FFF2-40B4-BE49-F238E27FC236}">
                <a16:creationId xmlns:a16="http://schemas.microsoft.com/office/drawing/2014/main" id="{2212EAC7-A260-1487-09AE-6AAA65D6E437}"/>
              </a:ext>
            </a:extLst>
          </p:cNvPr>
          <p:cNvPicPr>
            <a:picLocks noChangeAspect="1"/>
          </p:cNvPicPr>
          <p:nvPr/>
        </p:nvPicPr>
        <p:blipFill>
          <a:blip r:embed="rId4"/>
          <a:stretch>
            <a:fillRect/>
          </a:stretch>
        </p:blipFill>
        <p:spPr>
          <a:xfrm>
            <a:off x="0" y="0"/>
            <a:ext cx="12192000" cy="970069"/>
          </a:xfrm>
          <a:prstGeom prst="rect">
            <a:avLst/>
          </a:prstGeom>
        </p:spPr>
      </p:pic>
      <p:sp>
        <p:nvSpPr>
          <p:cNvPr id="4" name="Slide Number Placeholder 3">
            <a:extLst>
              <a:ext uri="{FF2B5EF4-FFF2-40B4-BE49-F238E27FC236}">
                <a16:creationId xmlns:a16="http://schemas.microsoft.com/office/drawing/2014/main" id="{EDF9F98A-1A46-DE79-BCB2-C162EADBF8F2}"/>
              </a:ext>
            </a:extLst>
          </p:cNvPr>
          <p:cNvSpPr txBox="1">
            <a:spLocks/>
          </p:cNvSpPr>
          <p:nvPr/>
        </p:nvSpPr>
        <p:spPr>
          <a:xfrm>
            <a:off x="11364083" y="64069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36</a:t>
            </a:fld>
            <a:endParaRPr lang="en-US" altLang="x-none" dirty="0"/>
          </a:p>
        </p:txBody>
      </p:sp>
    </p:spTree>
    <p:extLst>
      <p:ext uri="{BB962C8B-B14F-4D97-AF65-F5344CB8AC3E}">
        <p14:creationId xmlns:p14="http://schemas.microsoft.com/office/powerpoint/2010/main" val="3018126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Slide Number Placeholder 3">
            <a:extLst>
              <a:ext uri="{FF2B5EF4-FFF2-40B4-BE49-F238E27FC236}">
                <a16:creationId xmlns:a16="http://schemas.microsoft.com/office/drawing/2014/main" id="{FCE9C66E-B73F-EADC-024C-0E754FDF60E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5184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Rectangle 1">
            <a:extLst>
              <a:ext uri="{FF2B5EF4-FFF2-40B4-BE49-F238E27FC236}">
                <a16:creationId xmlns:a16="http://schemas.microsoft.com/office/drawing/2014/main" id="{A8F1453F-EC2D-694B-B67B-F4C1EAD33353}"/>
              </a:ext>
            </a:extLst>
          </p:cNvPr>
          <p:cNvSpPr/>
          <p:nvPr/>
        </p:nvSpPr>
        <p:spPr>
          <a:xfrm>
            <a:off x="4090086" y="2397211"/>
            <a:ext cx="1445741"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4D14AC-FBD4-C448-A10C-5B94C520F6C1}"/>
              </a:ext>
            </a:extLst>
          </p:cNvPr>
          <p:cNvSpPr/>
          <p:nvPr/>
        </p:nvSpPr>
        <p:spPr>
          <a:xfrm>
            <a:off x="7568091" y="4852839"/>
            <a:ext cx="4443837"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A418DB3-B350-368F-9A7F-8FEEC0519DC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505054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E743A-A98B-474E-9347-D4F0465F51E4}"/>
              </a:ext>
            </a:extLst>
          </p:cNvPr>
          <p:cNvSpPr txBox="1"/>
          <p:nvPr/>
        </p:nvSpPr>
        <p:spPr>
          <a:xfrm>
            <a:off x="322740" y="5595731"/>
            <a:ext cx="11367615" cy="830997"/>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There are two version of the software: 1.) R, and 2.) </a:t>
            </a:r>
            <a:r>
              <a:rPr kumimoji="0" lang="en-US" sz="24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RStudio</a:t>
            </a: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The second is much preferred as its straightforward and intuitive.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A7A1A7B6-7FA4-B54B-BFC5-A21ED8161315}"/>
              </a:ext>
            </a:extLst>
          </p:cNvPr>
          <p:cNvPicPr>
            <a:picLocks noChangeAspect="1"/>
          </p:cNvPicPr>
          <p:nvPr/>
        </p:nvPicPr>
        <p:blipFill>
          <a:blip r:embed="rId2"/>
          <a:stretch>
            <a:fillRect/>
          </a:stretch>
        </p:blipFill>
        <p:spPr>
          <a:xfrm>
            <a:off x="1220677" y="800604"/>
            <a:ext cx="3729009" cy="2923543"/>
          </a:xfrm>
          <a:prstGeom prst="rect">
            <a:avLst/>
          </a:prstGeom>
          <a:ln w="28575">
            <a:solidFill>
              <a:schemeClr val="accent1"/>
            </a:solidFill>
          </a:ln>
        </p:spPr>
      </p:pic>
      <p:pic>
        <p:nvPicPr>
          <p:cNvPr id="4" name="Picture 3" descr="A drawing of a face&#10;&#10;Description automatically generated">
            <a:extLst>
              <a:ext uri="{FF2B5EF4-FFF2-40B4-BE49-F238E27FC236}">
                <a16:creationId xmlns:a16="http://schemas.microsoft.com/office/drawing/2014/main" id="{50551178-468E-2B41-8DC6-9C7DDE0FA324}"/>
              </a:ext>
            </a:extLst>
          </p:cNvPr>
          <p:cNvPicPr>
            <a:picLocks noChangeAspect="1"/>
          </p:cNvPicPr>
          <p:nvPr/>
        </p:nvPicPr>
        <p:blipFill rotWithShape="1">
          <a:blip r:embed="rId3">
            <a:extLst>
              <a:ext uri="{28A0092B-C50C-407E-A947-70E740481C1C}">
                <a14:useLocalDpi xmlns:a14="http://schemas.microsoft.com/office/drawing/2010/main" val="0"/>
              </a:ext>
            </a:extLst>
          </a:blip>
          <a:srcRect r="64599"/>
          <a:stretch/>
        </p:blipFill>
        <p:spPr>
          <a:xfrm>
            <a:off x="7620777" y="800604"/>
            <a:ext cx="2974336" cy="2948431"/>
          </a:xfrm>
          <a:prstGeom prst="rect">
            <a:avLst/>
          </a:prstGeom>
          <a:ln w="28575">
            <a:solidFill>
              <a:schemeClr val="accent1"/>
            </a:solidFill>
          </a:ln>
        </p:spPr>
      </p:pic>
      <p:sp>
        <p:nvSpPr>
          <p:cNvPr id="5" name="TextBox 4">
            <a:extLst>
              <a:ext uri="{FF2B5EF4-FFF2-40B4-BE49-F238E27FC236}">
                <a16:creationId xmlns:a16="http://schemas.microsoft.com/office/drawing/2014/main" id="{8FDCF389-12D2-D14E-968E-A1B93A2678EE}"/>
              </a:ext>
            </a:extLst>
          </p:cNvPr>
          <p:cNvSpPr txBox="1"/>
          <p:nvPr/>
        </p:nvSpPr>
        <p:spPr>
          <a:xfrm>
            <a:off x="1220677" y="3985591"/>
            <a:ext cx="37290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 (Standard)</a:t>
            </a:r>
          </a:p>
        </p:txBody>
      </p:sp>
      <p:sp>
        <p:nvSpPr>
          <p:cNvPr id="6" name="TextBox 5">
            <a:extLst>
              <a:ext uri="{FF2B5EF4-FFF2-40B4-BE49-F238E27FC236}">
                <a16:creationId xmlns:a16="http://schemas.microsoft.com/office/drawing/2014/main" id="{2E9C4BE1-E0B2-474B-A995-967AB596A7FA}"/>
              </a:ext>
            </a:extLst>
          </p:cNvPr>
          <p:cNvSpPr txBox="1"/>
          <p:nvPr/>
        </p:nvSpPr>
        <p:spPr>
          <a:xfrm>
            <a:off x="7535338" y="3985591"/>
            <a:ext cx="3059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RStudio (Best)</a:t>
            </a:r>
          </a:p>
        </p:txBody>
      </p:sp>
      <p:sp>
        <p:nvSpPr>
          <p:cNvPr id="7" name="Slide Number Placeholder 3">
            <a:extLst>
              <a:ext uri="{FF2B5EF4-FFF2-40B4-BE49-F238E27FC236}">
                <a16:creationId xmlns:a16="http://schemas.microsoft.com/office/drawing/2014/main" id="{F2406D46-BBEB-3861-DA52-DE809BE802E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65528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879EE21-A74D-9042-85FB-90F20B42A1C2}"/>
              </a:ext>
            </a:extLst>
          </p:cNvPr>
          <p:cNvSpPr>
            <a:spLocks noGrp="1"/>
          </p:cNvSpPr>
          <p:nvPr>
            <p:ph type="sldNum" sz="quarter" idx="10"/>
          </p:nvPr>
        </p:nvSpPr>
        <p:spPr/>
        <p:txBody>
          <a:bodyPr/>
          <a:lstStyle/>
          <a:p>
            <a:fld id="{6C21D7B2-F6DF-4749-BE48-6DFE0A2356E7}" type="slidenum">
              <a:rPr lang="en-US" altLang="x-none" smtClean="0"/>
              <a:pPr/>
              <a:t>4</a:t>
            </a:fld>
            <a:endParaRPr lang="en-US" altLang="x-none"/>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dirty="0">
                <a:solidFill>
                  <a:schemeClr val="bg1"/>
                </a:solidFill>
                <a:latin typeface="Helvetica Neue Light" panose="02000403000000020004" pitchFamily="2" charset="0"/>
                <a:ea typeface="Helvetica Neue Light" panose="02000403000000020004" pitchFamily="2" charset="0"/>
              </a:rPr>
              <a:t>Timetable and Assessment</a:t>
            </a:r>
          </a:p>
        </p:txBody>
      </p:sp>
    </p:spTree>
    <p:extLst>
      <p:ext uri="{BB962C8B-B14F-4D97-AF65-F5344CB8AC3E}">
        <p14:creationId xmlns:p14="http://schemas.microsoft.com/office/powerpoint/2010/main" val="4045989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Why are we teaching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201348" y="1298438"/>
            <a:ext cx="5471774" cy="366254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Flexible and provides access to powerful packages for analysis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Impressive graphs, visualizations and maps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Excellent statistical capabilities too</a:t>
            </a:r>
          </a:p>
        </p:txBody>
      </p:sp>
      <p:pic>
        <p:nvPicPr>
          <p:cNvPr id="8" name="Picture 7" descr="Map&#10;&#10;Description automatically generated">
            <a:extLst>
              <a:ext uri="{FF2B5EF4-FFF2-40B4-BE49-F238E27FC236}">
                <a16:creationId xmlns:a16="http://schemas.microsoft.com/office/drawing/2014/main" id="{DF2FDFF4-B049-7742-AF2F-8FDC754FE351}"/>
              </a:ext>
            </a:extLst>
          </p:cNvPr>
          <p:cNvPicPr>
            <a:picLocks noChangeAspect="1"/>
          </p:cNvPicPr>
          <p:nvPr/>
        </p:nvPicPr>
        <p:blipFill rotWithShape="1">
          <a:blip r:embed="rId3"/>
          <a:srcRect t="13113" r="8610" b="12842"/>
          <a:stretch/>
        </p:blipFill>
        <p:spPr>
          <a:xfrm>
            <a:off x="6096000" y="938131"/>
            <a:ext cx="4817728" cy="4383156"/>
          </a:xfrm>
          <a:prstGeom prst="rect">
            <a:avLst/>
          </a:prstGeom>
        </p:spPr>
      </p:pic>
      <p:sp>
        <p:nvSpPr>
          <p:cNvPr id="9" name="TextBox 8">
            <a:extLst>
              <a:ext uri="{FF2B5EF4-FFF2-40B4-BE49-F238E27FC236}">
                <a16:creationId xmlns:a16="http://schemas.microsoft.com/office/drawing/2014/main" id="{F9A01D47-2F3E-9F4F-9765-0F0BBFFA754B}"/>
              </a:ext>
            </a:extLst>
          </p:cNvPr>
          <p:cNvSpPr txBox="1"/>
          <p:nvPr/>
        </p:nvSpPr>
        <p:spPr>
          <a:xfrm>
            <a:off x="5819458" y="536750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pic>
        <p:nvPicPr>
          <p:cNvPr id="10" name="Picture 9" descr="A person sitting on a bench&#10;&#10;Description automatically generated with medium confidence">
            <a:extLst>
              <a:ext uri="{FF2B5EF4-FFF2-40B4-BE49-F238E27FC236}">
                <a16:creationId xmlns:a16="http://schemas.microsoft.com/office/drawing/2014/main" id="{503FCB94-A31E-B140-8ED7-1020F0D4CD92}"/>
              </a:ext>
            </a:extLst>
          </p:cNvPr>
          <p:cNvPicPr>
            <a:picLocks noChangeAspect="1"/>
          </p:cNvPicPr>
          <p:nvPr/>
        </p:nvPicPr>
        <p:blipFill>
          <a:blip r:embed="rId4"/>
          <a:stretch>
            <a:fillRect/>
          </a:stretch>
        </p:blipFill>
        <p:spPr>
          <a:xfrm>
            <a:off x="9858986" y="2340309"/>
            <a:ext cx="1910699" cy="1273799"/>
          </a:xfrm>
          <a:prstGeom prst="rect">
            <a:avLst/>
          </a:prstGeom>
        </p:spPr>
      </p:pic>
      <p:pic>
        <p:nvPicPr>
          <p:cNvPr id="11" name="Picture 10" descr="A bug on a leaf&#10;&#10;Description automatically generated with medium confidence">
            <a:extLst>
              <a:ext uri="{FF2B5EF4-FFF2-40B4-BE49-F238E27FC236}">
                <a16:creationId xmlns:a16="http://schemas.microsoft.com/office/drawing/2014/main" id="{DC475C4E-4E04-CA4A-8C14-A69D4D7AFD32}"/>
              </a:ext>
            </a:extLst>
          </p:cNvPr>
          <p:cNvPicPr>
            <a:picLocks noChangeAspect="1"/>
          </p:cNvPicPr>
          <p:nvPr/>
        </p:nvPicPr>
        <p:blipFill>
          <a:blip r:embed="rId5"/>
          <a:stretch>
            <a:fillRect/>
          </a:stretch>
        </p:blipFill>
        <p:spPr>
          <a:xfrm>
            <a:off x="9858986" y="3819624"/>
            <a:ext cx="1910698" cy="1300523"/>
          </a:xfrm>
          <a:prstGeom prst="rect">
            <a:avLst/>
          </a:prstGeom>
        </p:spPr>
      </p:pic>
      <p:sp>
        <p:nvSpPr>
          <p:cNvPr id="12" name="TextBox 11">
            <a:extLst>
              <a:ext uri="{FF2B5EF4-FFF2-40B4-BE49-F238E27FC236}">
                <a16:creationId xmlns:a16="http://schemas.microsoft.com/office/drawing/2014/main" id="{507B6093-40AA-7C4F-B500-B218E0F9A981}"/>
              </a:ext>
            </a:extLst>
          </p:cNvPr>
          <p:cNvSpPr txBox="1"/>
          <p:nvPr/>
        </p:nvSpPr>
        <p:spPr>
          <a:xfrm>
            <a:off x="0" y="6211669"/>
            <a:ext cx="55631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3" name="TextBox 12">
            <a:extLst>
              <a:ext uri="{FF2B5EF4-FFF2-40B4-BE49-F238E27FC236}">
                <a16:creationId xmlns:a16="http://schemas.microsoft.com/office/drawing/2014/main" id="{EDCCDB6D-792D-F24C-A429-E8C896DBF439}"/>
              </a:ext>
            </a:extLst>
          </p:cNvPr>
          <p:cNvSpPr txBox="1"/>
          <p:nvPr/>
        </p:nvSpPr>
        <p:spPr>
          <a:xfrm>
            <a:off x="5883965" y="765313"/>
            <a:ext cx="6017049" cy="4502426"/>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04ED4322-4982-6DAD-DABD-62358E4F580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51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 and why learn how to code in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111710" y="1127192"/>
            <a:ext cx="5471774" cy="433965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Efficiency</a:t>
            </a: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Automated tasks and data managing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Can recycle &amp; reuse code scripts for new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2. Fosters good scientific practice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Transparency and replication (AKA reproducible research)</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Creates log so anyone can follow in your footstep (i.e.,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github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gitlab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etc.,)</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prstClr val="black"/>
              </a:solidFill>
              <a:latin typeface="Helvetica" pitchFamily="2" charset="0"/>
            </a:endParaRPr>
          </a:p>
          <a:p>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You can literally pull-off some really creative stuff like generating websites, accessing tools via APIs etc. </a:t>
            </a:r>
          </a:p>
        </p:txBody>
      </p:sp>
      <p:sp>
        <p:nvSpPr>
          <p:cNvPr id="9" name="TextBox 8">
            <a:extLst>
              <a:ext uri="{FF2B5EF4-FFF2-40B4-BE49-F238E27FC236}">
                <a16:creationId xmlns:a16="http://schemas.microsoft.com/office/drawing/2014/main" id="{F9A01D47-2F3E-9F4F-9765-0F0BBFFA754B}"/>
              </a:ext>
            </a:extLst>
          </p:cNvPr>
          <p:cNvSpPr txBox="1"/>
          <p:nvPr/>
        </p:nvSpPr>
        <p:spPr>
          <a:xfrm>
            <a:off x="5673122" y="546145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12" name="TextBox 11">
            <a:extLst>
              <a:ext uri="{FF2B5EF4-FFF2-40B4-BE49-F238E27FC236}">
                <a16:creationId xmlns:a16="http://schemas.microsoft.com/office/drawing/2014/main" id="{507B6093-40AA-7C4F-B500-B218E0F9A981}"/>
              </a:ext>
            </a:extLst>
          </p:cNvPr>
          <p:cNvSpPr txBox="1"/>
          <p:nvPr/>
        </p:nvSpPr>
        <p:spPr>
          <a:xfrm>
            <a:off x="0" y="6396335"/>
            <a:ext cx="55631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GitHub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3"/>
              </a:rPr>
              <a:t>https://github.com</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p:txBody>
      </p:sp>
      <p:sp>
        <p:nvSpPr>
          <p:cNvPr id="13" name="TextBox 12">
            <a:extLst>
              <a:ext uri="{FF2B5EF4-FFF2-40B4-BE49-F238E27FC236}">
                <a16:creationId xmlns:a16="http://schemas.microsoft.com/office/drawing/2014/main" id="{EDCCDB6D-792D-F24C-A429-E8C896DBF439}"/>
              </a:ext>
            </a:extLst>
          </p:cNvPr>
          <p:cNvSpPr txBox="1"/>
          <p:nvPr/>
        </p:nvSpPr>
        <p:spPr>
          <a:xfrm>
            <a:off x="5673122" y="659501"/>
            <a:ext cx="6317530" cy="4707999"/>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Graphical user interface, text, application, website&#10;&#10;Description automatically generated">
            <a:extLst>
              <a:ext uri="{FF2B5EF4-FFF2-40B4-BE49-F238E27FC236}">
                <a16:creationId xmlns:a16="http://schemas.microsoft.com/office/drawing/2014/main" id="{E40B4750-1E0F-4544-BB31-BA41AB82823A}"/>
              </a:ext>
            </a:extLst>
          </p:cNvPr>
          <p:cNvPicPr>
            <a:picLocks noChangeAspect="1"/>
          </p:cNvPicPr>
          <p:nvPr/>
        </p:nvPicPr>
        <p:blipFill rotWithShape="1">
          <a:blip r:embed="rId4"/>
          <a:srcRect r="49937"/>
          <a:stretch/>
        </p:blipFill>
        <p:spPr>
          <a:xfrm>
            <a:off x="5757089" y="765313"/>
            <a:ext cx="4045025" cy="3929576"/>
          </a:xfrm>
          <a:prstGeom prst="rect">
            <a:avLst/>
          </a:prstGeom>
          <a:ln>
            <a:solidFill>
              <a:schemeClr val="tx1">
                <a:lumMod val="95000"/>
                <a:lumOff val="5000"/>
              </a:schemeClr>
            </a:solidFill>
          </a:ln>
        </p:spPr>
      </p:pic>
      <p:pic>
        <p:nvPicPr>
          <p:cNvPr id="14" name="Picture 13" descr="Graphical user interface, text, application, website&#10;&#10;Description automatically generated">
            <a:extLst>
              <a:ext uri="{FF2B5EF4-FFF2-40B4-BE49-F238E27FC236}">
                <a16:creationId xmlns:a16="http://schemas.microsoft.com/office/drawing/2014/main" id="{B10A83F8-E084-244F-969A-C08861BD9BAD}"/>
              </a:ext>
            </a:extLst>
          </p:cNvPr>
          <p:cNvPicPr>
            <a:picLocks noChangeAspect="1"/>
          </p:cNvPicPr>
          <p:nvPr/>
        </p:nvPicPr>
        <p:blipFill rotWithShape="1">
          <a:blip r:embed="rId4"/>
          <a:srcRect l="52638"/>
          <a:stretch/>
        </p:blipFill>
        <p:spPr>
          <a:xfrm>
            <a:off x="8064511" y="1298438"/>
            <a:ext cx="3836503" cy="3939575"/>
          </a:xfrm>
          <a:prstGeom prst="rect">
            <a:avLst/>
          </a:prstGeom>
          <a:ln>
            <a:solidFill>
              <a:schemeClr val="tx1">
                <a:lumMod val="95000"/>
                <a:lumOff val="5000"/>
              </a:schemeClr>
            </a:solidFill>
          </a:ln>
        </p:spPr>
      </p:pic>
      <p:sp>
        <p:nvSpPr>
          <p:cNvPr id="2" name="Slide Number Placeholder 3">
            <a:extLst>
              <a:ext uri="{FF2B5EF4-FFF2-40B4-BE49-F238E27FC236}">
                <a16:creationId xmlns:a16="http://schemas.microsoft.com/office/drawing/2014/main" id="{E74D0809-457C-5E2C-4DE3-881E630D6DD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64514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13755" y="649803"/>
            <a:ext cx="11418447" cy="5724067"/>
          </a:xfrm>
        </p:spPr>
        <p:txBody>
          <a:bodyPr>
            <a:noAutofit/>
          </a:bodyPr>
          <a:lstStyle/>
          <a:p>
            <a:pPr marL="0" indent="0" algn="ctr">
              <a:buNone/>
            </a:pPr>
            <a:r>
              <a:rPr lang="en-US" sz="2400" b="1" dirty="0">
                <a:latin typeface="Helvetica" pitchFamily="2" charset="0"/>
                <a:ea typeface="Helvetica Neue Condensed" panose="02000503000000020004" pitchFamily="2" charset="0"/>
                <a:cs typeface="Helvetica Neue Condensed" panose="02000503000000020004" pitchFamily="2" charset="0"/>
              </a:rPr>
              <a:t>Summary</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spcBef>
                <a:spcPts val="500"/>
              </a:spcBef>
              <a:buNone/>
            </a:pPr>
            <a:r>
              <a:rPr lang="en-US" sz="2000" b="1" dirty="0">
                <a:latin typeface="Helvetica" pitchFamily="2" charset="0"/>
                <a:ea typeface="Helvetica Neue Condensed" panose="02000503000000020004" pitchFamily="2" charset="0"/>
                <a:cs typeface="Helvetica Neue Condensed" panose="02000503000000020004" pitchFamily="2" charset="0"/>
              </a:rPr>
              <a:t>The take home message is:</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statistics is grounded on spatial dependence, drawn from </a:t>
            </a:r>
            <a:r>
              <a:rPr lang="en-US" sz="2000" b="1" dirty="0">
                <a:latin typeface="Helvetica" pitchFamily="2" charset="0"/>
                <a:ea typeface="Helvetica Neue Condensed" panose="02000503000000020004" pitchFamily="2" charset="0"/>
                <a:cs typeface="Helvetica Neue Condensed" panose="02000503000000020004" pitchFamily="2" charset="0"/>
              </a:rPr>
              <a:t>Tobler’s</a:t>
            </a:r>
            <a:r>
              <a:rPr lang="en-US" sz="2000" dirty="0">
                <a:latin typeface="Helvetica" pitchFamily="2" charset="0"/>
                <a:ea typeface="HELVETICA NEUE CONDENSED" panose="02000503000000020004" pitchFamily="2" charset="0"/>
                <a:cs typeface="HELVETICA NEUE CONDENSED" panose="02000503000000020004" pitchFamily="2" charset="0"/>
              </a:rPr>
              <a:t> </a:t>
            </a:r>
            <a:r>
              <a:rPr lang="en-US" sz="2000" b="1" dirty="0">
                <a:latin typeface="Helvetica" pitchFamily="2" charset="0"/>
                <a:ea typeface="Helvetica Neue Condensed" panose="02000503000000020004" pitchFamily="2" charset="0"/>
                <a:cs typeface="Helvetica Neue Condensed" panose="02000503000000020004" pitchFamily="2" charset="0"/>
              </a:rPr>
              <a:t>1</a:t>
            </a:r>
            <a:r>
              <a:rPr lang="en-US" sz="2000" b="1"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b="1" dirty="0">
                <a:latin typeface="Helvetica" pitchFamily="2" charset="0"/>
                <a:ea typeface="Helvetica Neue Condensed" panose="02000503000000020004" pitchFamily="2" charset="0"/>
                <a:cs typeface="Helvetica Neue Condensed" panose="02000503000000020004" pitchFamily="2" charset="0"/>
              </a:rPr>
              <a:t> Law of Geography</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Fundamental concepts for explaining spatial dependence – are two key words: </a:t>
            </a:r>
            <a:r>
              <a:rPr lang="en-US" sz="2000" b="1" dirty="0">
                <a:latin typeface="Helvetica" pitchFamily="2" charset="0"/>
                <a:ea typeface="Helvetica Neue Condensed" panose="02000503000000020004" pitchFamily="2" charset="0"/>
                <a:cs typeface="Helvetica Neue Condensed" panose="02000503000000020004" pitchFamily="2" charset="0"/>
              </a:rPr>
              <a:t>Spatial autocorrelations </a:t>
            </a:r>
            <a:r>
              <a:rPr lang="en-US" sz="2000" dirty="0">
                <a:latin typeface="Helvetica" pitchFamily="2" charset="0"/>
                <a:ea typeface="HELVETICA NEUE CONDENSED" panose="02000503000000020004" pitchFamily="2" charset="0"/>
                <a:cs typeface="HELVETICA NEUE CONDENSED" panose="02000503000000020004" pitchFamily="2" charset="0"/>
              </a:rPr>
              <a:t>&amp;</a:t>
            </a:r>
            <a:r>
              <a:rPr lang="en-US" sz="2000" b="1" dirty="0">
                <a:latin typeface="Helvetica" pitchFamily="2" charset="0"/>
                <a:ea typeface="Helvetica Neue Condensed" panose="02000503000000020004" pitchFamily="2" charset="0"/>
                <a:cs typeface="Helvetica Neue Condensed" panose="02000503000000020004" pitchFamily="2" charset="0"/>
              </a:rPr>
              <a:t> Distance decay</a:t>
            </a:r>
            <a:r>
              <a:rPr lang="en-US" sz="2000" dirty="0">
                <a:latin typeface="Helvetica" pitchFamily="2" charset="0"/>
                <a:ea typeface="HELVETICA NEUE CONDENSED" panose="02000503000000020004" pitchFamily="2" charset="0"/>
                <a:cs typeface="HELVETICA NEUE CONDENSED" panose="02000503000000020004" pitchFamily="2" charset="0"/>
              </a:rPr>
              <a:t> effect. The former key word can be explained by Spatial Spillovers.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data and data structure – three types: areal/regional data, point patterns and geostatistical</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Two important people to commit to memory: Dr Waldo Tobler (1</a:t>
            </a:r>
            <a:r>
              <a:rPr lang="en-US" sz="2000"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dirty="0">
                <a:latin typeface="Helvetica" pitchFamily="2" charset="0"/>
                <a:ea typeface="HELVETICA NEUE CONDENSED" panose="02000503000000020004" pitchFamily="2" charset="0"/>
                <a:cs typeface="HELVETICA NEUE CONDENSED" panose="02000503000000020004" pitchFamily="2" charset="0"/>
              </a:rPr>
              <a:t> Law of Geography) and Dr Roger Tomlinson (Father of GIS)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Best GIS packages are usual the ones that are FREE (i.e., R/RStudio for its packages that enable GIS functionality, and QGIS) </a:t>
            </a: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4F00FE2C-028B-71DF-13EB-6CF74726B31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FB1AC352-3E63-7044-BCAD-F9B28E48E9A7}"/>
              </a:ext>
            </a:extLst>
          </p:cNvPr>
          <p:cNvPicPr>
            <a:picLocks noChangeAspect="1"/>
          </p:cNvPicPr>
          <p:nvPr/>
        </p:nvPicPr>
        <p:blipFill>
          <a:blip r:embed="rId2"/>
          <a:stretch>
            <a:fillRect/>
          </a:stretch>
        </p:blipFill>
        <p:spPr>
          <a:xfrm>
            <a:off x="0" y="2623"/>
            <a:ext cx="12192000" cy="970069"/>
          </a:xfrm>
          <a:prstGeom prst="rect">
            <a:avLst/>
          </a:prstGeom>
        </p:spPr>
      </p:pic>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7" name="Slide Number Placeholder 3">
            <a:extLst>
              <a:ext uri="{FF2B5EF4-FFF2-40B4-BE49-F238E27FC236}">
                <a16:creationId xmlns:a16="http://schemas.microsoft.com/office/drawing/2014/main" id="{07D4140E-2B0E-744B-B8DD-08CB0B32B1E0}"/>
              </a:ext>
            </a:extLst>
          </p:cNvPr>
          <p:cNvSpPr>
            <a:spLocks noGrp="1"/>
          </p:cNvSpPr>
          <p:nvPr>
            <p:ph type="sldNum" sz="quarter" idx="10"/>
          </p:nvPr>
        </p:nvSpPr>
        <p:spPr>
          <a:xfrm>
            <a:off x="11424988" y="6539143"/>
            <a:ext cx="540000" cy="14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86CC1A6-30A1-7C41-8683-0916B17E962A}" type="slidenum">
              <a:rPr lang="en-US" altLang="en-US" sz="1400"/>
              <a:pPr>
                <a:spcBef>
                  <a:spcPct val="0"/>
                </a:spcBef>
                <a:buFontTx/>
                <a:buNone/>
              </a:pPr>
              <a:t>5</a:t>
            </a:fld>
            <a:endParaRPr lang="en-US" altLang="en-US" sz="1400" dirty="0"/>
          </a:p>
        </p:txBody>
      </p:sp>
      <p:sp>
        <p:nvSpPr>
          <p:cNvPr id="12" name="Title 1">
            <a:extLst>
              <a:ext uri="{FF2B5EF4-FFF2-40B4-BE49-F238E27FC236}">
                <a16:creationId xmlns:a16="http://schemas.microsoft.com/office/drawing/2014/main" id="{8445CC17-61DC-774F-B2F7-94734108F495}"/>
              </a:ext>
            </a:extLst>
          </p:cNvPr>
          <p:cNvSpPr>
            <a:spLocks noGrp="1" noChangeArrowheads="1"/>
          </p:cNvSpPr>
          <p:nvPr>
            <p:ph type="title"/>
          </p:nvPr>
        </p:nvSpPr>
        <p:spPr>
          <a:xfrm>
            <a:off x="587374" y="1160463"/>
            <a:ext cx="8489950" cy="1296988"/>
          </a:xfrm>
        </p:spPr>
        <p:txBody>
          <a:bodyPr/>
          <a:lstStyle/>
          <a:p>
            <a:r>
              <a:rPr lang="en-US" altLang="en-US" sz="3600" b="1" dirty="0">
                <a:latin typeface="Helvetica Neue Light" panose="02000403000000020004" pitchFamily="2" charset="0"/>
                <a:ea typeface="Helvetica Neue Light" panose="02000403000000020004" pitchFamily="2" charset="0"/>
              </a:rPr>
              <a:t>Timetable</a:t>
            </a:r>
          </a:p>
        </p:txBody>
      </p:sp>
      <p:sp>
        <p:nvSpPr>
          <p:cNvPr id="5" name="Content Placeholder 2">
            <a:extLst>
              <a:ext uri="{FF2B5EF4-FFF2-40B4-BE49-F238E27FC236}">
                <a16:creationId xmlns:a16="http://schemas.microsoft.com/office/drawing/2014/main" id="{D454CAB2-0F05-6E49-92B9-BDB68287659E}"/>
              </a:ext>
            </a:extLst>
          </p:cNvPr>
          <p:cNvSpPr txBox="1">
            <a:spLocks noChangeArrowheads="1"/>
          </p:cNvSpPr>
          <p:nvPr/>
        </p:nvSpPr>
        <p:spPr>
          <a:xfrm>
            <a:off x="587374" y="1808957"/>
            <a:ext cx="11269663" cy="44211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latin typeface="Helvetica Neue Light" panose="02000403000000020004" pitchFamily="2" charset="0"/>
                <a:ea typeface="Helvetica Neue Light" panose="02000403000000020004" pitchFamily="2" charset="0"/>
              </a:rPr>
              <a:t>Lecture</a:t>
            </a:r>
            <a:r>
              <a:rPr lang="en-US" altLang="en-US" sz="2400" dirty="0">
                <a:latin typeface="Helvetica Neue Light" panose="02000403000000020004" pitchFamily="2" charset="0"/>
                <a:ea typeface="Helvetica Neue Light" panose="02000403000000020004" pitchFamily="2" charset="0"/>
              </a:rPr>
              <a:t>: </a:t>
            </a:r>
            <a:r>
              <a:rPr lang="en-US" sz="2400" dirty="0">
                <a:latin typeface="Helvetica Neue Light" panose="02000403000000020004" pitchFamily="2" charset="0"/>
                <a:ea typeface="Helvetica Neue Light" panose="02000403000000020004" pitchFamily="2" charset="0"/>
              </a:rPr>
              <a:t>North-West Wing, Room GO7 </a:t>
            </a:r>
          </a:p>
          <a:p>
            <a:pPr marL="0" indent="0">
              <a:buNone/>
            </a:pPr>
            <a:r>
              <a:rPr lang="en-US" sz="2400" dirty="0">
                <a:latin typeface="Helvetica Neue Light" panose="02000403000000020004" pitchFamily="2" charset="0"/>
                <a:ea typeface="Helvetica Neue Light" panose="02000403000000020004" pitchFamily="2" charset="0"/>
              </a:rPr>
              <a:t>(Monday: 02:00pm-03:00pm)</a:t>
            </a:r>
          </a:p>
          <a:p>
            <a:pPr marL="0" indent="0">
              <a:buNone/>
            </a:pPr>
            <a:endParaRPr lang="en-US" altLang="en-US" sz="2400" b="1" dirty="0">
              <a:latin typeface="Helvetica Neue Light" panose="02000403000000020004" pitchFamily="2" charset="0"/>
              <a:ea typeface="Helvetica Neue Light" panose="02000403000000020004" pitchFamily="2" charset="0"/>
            </a:endParaRPr>
          </a:p>
          <a:p>
            <a:pPr marL="0" indent="0">
              <a:buNone/>
            </a:pPr>
            <a:r>
              <a:rPr lang="en-US" altLang="en-US" sz="2400" b="1" dirty="0">
                <a:latin typeface="Helvetica Neue Light" panose="02000403000000020004" pitchFamily="2" charset="0"/>
                <a:ea typeface="Helvetica Neue Light" panose="02000403000000020004" pitchFamily="2" charset="0"/>
              </a:rPr>
              <a:t>Computer practical sessions*</a:t>
            </a:r>
            <a:r>
              <a:rPr lang="en-GB" altLang="en-US" sz="2400" b="1" dirty="0">
                <a:latin typeface="Helvetica Neue Light" panose="02000403000000020004" pitchFamily="2" charset="0"/>
                <a:ea typeface="Helvetica Neue Light" panose="02000403000000020004" pitchFamily="2" charset="0"/>
              </a:rPr>
              <a:t>: </a:t>
            </a:r>
            <a:r>
              <a:rPr lang="en-US" sz="2400" dirty="0">
                <a:latin typeface="Helvetica Neue Light" panose="02000403000000020004" pitchFamily="2" charset="0"/>
                <a:ea typeface="Helvetica Neue Light" panose="02000403000000020004" pitchFamily="2" charset="0"/>
              </a:rPr>
              <a:t>North-West Wing, Room GO7 </a:t>
            </a:r>
          </a:p>
          <a:p>
            <a:pPr marL="0" indent="0">
              <a:buNone/>
            </a:pPr>
            <a:r>
              <a:rPr lang="en-US" sz="2400" dirty="0">
                <a:latin typeface="Helvetica Neue Light" panose="02000403000000020004" pitchFamily="2" charset="0"/>
                <a:ea typeface="Helvetica Neue Light" panose="02000403000000020004" pitchFamily="2" charset="0"/>
              </a:rPr>
              <a:t>(Monday: 03:00pm-05:00pm)</a:t>
            </a:r>
          </a:p>
          <a:p>
            <a:pPr marL="0" indent="0">
              <a:buNone/>
            </a:pPr>
            <a:endParaRPr lang="en-US" altLang="en-US" sz="2400" b="1" dirty="0">
              <a:latin typeface="Helvetica Neue Light" panose="02000403000000020004" pitchFamily="2" charset="0"/>
              <a:ea typeface="Helvetica Neue Light" panose="02000403000000020004" pitchFamily="2" charset="0"/>
            </a:endParaRPr>
          </a:p>
          <a:p>
            <a:pPr marL="0" indent="0">
              <a:buNone/>
            </a:pPr>
            <a:r>
              <a:rPr lang="en-US" altLang="en-US" sz="2400" b="1" dirty="0">
                <a:latin typeface="Helvetica Neue Light" panose="02000403000000020004" pitchFamily="2" charset="0"/>
                <a:ea typeface="Helvetica Neue Light" panose="02000403000000020004" pitchFamily="2" charset="0"/>
              </a:rPr>
              <a:t>Technical support sessions*</a:t>
            </a:r>
            <a:r>
              <a:rPr lang="en-GB" altLang="en-US" sz="2400" b="1" dirty="0">
                <a:latin typeface="Helvetica Neue Light" panose="02000403000000020004" pitchFamily="2" charset="0"/>
                <a:ea typeface="Helvetica Neue Light" panose="02000403000000020004" pitchFamily="2" charset="0"/>
              </a:rPr>
              <a:t>: </a:t>
            </a:r>
            <a:r>
              <a:rPr lang="en-US" altLang="en-US" sz="2400" dirty="0">
                <a:latin typeface="Helvetica Neue Light" panose="02000403000000020004" pitchFamily="2" charset="0"/>
                <a:ea typeface="Helvetica Neue Light" panose="02000403000000020004" pitchFamily="2" charset="0"/>
              </a:rPr>
              <a:t>Malet Place </a:t>
            </a:r>
            <a:r>
              <a:rPr lang="en-US" sz="2400" dirty="0">
                <a:latin typeface="Helvetica Neue Light" panose="02000403000000020004" pitchFamily="2" charset="0"/>
                <a:ea typeface="Helvetica Neue Light" panose="02000403000000020004" pitchFamily="2" charset="0"/>
              </a:rPr>
              <a:t>Engineering Building,  Room 1.20, (Thursday: 03:00pm-05:00pm) [Drop-in] </a:t>
            </a:r>
          </a:p>
          <a:p>
            <a:pPr marL="0" indent="0">
              <a:buNone/>
            </a:pPr>
            <a:endParaRPr lang="en-US" sz="3200" dirty="0">
              <a:latin typeface="Helvetica Neue Light" panose="02000403000000020004" pitchFamily="2" charset="0"/>
              <a:ea typeface="Helvetica Neue Light" panose="02000403000000020004" pitchFamily="2" charset="0"/>
            </a:endParaRPr>
          </a:p>
          <a:p>
            <a:pPr marL="0" indent="0">
              <a:buNone/>
            </a:pPr>
            <a:endParaRPr 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b="1"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C2D73D5-C8E8-AF4B-952D-0936EE53CC79}"/>
              </a:ext>
            </a:extLst>
          </p:cNvPr>
          <p:cNvPicPr>
            <a:picLocks noChangeAspect="1"/>
          </p:cNvPicPr>
          <p:nvPr/>
        </p:nvPicPr>
        <p:blipFill>
          <a:blip r:embed="rId3"/>
          <a:stretch>
            <a:fillRect/>
          </a:stretch>
        </p:blipFill>
        <p:spPr>
          <a:xfrm>
            <a:off x="0" y="0"/>
            <a:ext cx="12192000" cy="970069"/>
          </a:xfrm>
          <a:prstGeom prst="rect">
            <a:avLst/>
          </a:prstGeom>
        </p:spPr>
      </p:pic>
      <p:sp>
        <p:nvSpPr>
          <p:cNvPr id="3" name="Rounded Rectangle 2">
            <a:extLst>
              <a:ext uri="{FF2B5EF4-FFF2-40B4-BE49-F238E27FC236}">
                <a16:creationId xmlns:a16="http://schemas.microsoft.com/office/drawing/2014/main" id="{E2284A24-FDEE-26D0-21D2-9AFDA59BF172}"/>
              </a:ext>
            </a:extLst>
          </p:cNvPr>
          <p:cNvSpPr/>
          <p:nvPr/>
        </p:nvSpPr>
        <p:spPr>
          <a:xfrm>
            <a:off x="684383" y="5551458"/>
            <a:ext cx="10574855" cy="833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latin typeface="HELVETICA NEUE LIGHT" panose="02000403000000020004" pitchFamily="2" charset="0"/>
                <a:ea typeface="HELVETICA NEUE LIGHT" panose="02000403000000020004" pitchFamily="2" charset="0"/>
              </a:rPr>
              <a:t>*IMPORTANT NOTE: Please bring your own laptops with you to the computer practicals and technical support sessions on Monday and Thursday, respectively</a:t>
            </a:r>
          </a:p>
        </p:txBody>
      </p:sp>
    </p:spTree>
    <p:extLst>
      <p:ext uri="{BB962C8B-B14F-4D97-AF65-F5344CB8AC3E}">
        <p14:creationId xmlns:p14="http://schemas.microsoft.com/office/powerpoint/2010/main" val="332979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210E27B3-F296-9A49-B34A-9D7D8F0A1A9F}"/>
              </a:ext>
            </a:extLst>
          </p:cNvPr>
          <p:cNvSpPr>
            <a:spLocks noGrp="1" noChangeArrowheads="1"/>
          </p:cNvSpPr>
          <p:nvPr>
            <p:ph idx="1"/>
          </p:nvPr>
        </p:nvSpPr>
        <p:spPr>
          <a:xfrm>
            <a:off x="587375" y="2098703"/>
            <a:ext cx="11269663" cy="3898685"/>
          </a:xfrm>
        </p:spPr>
        <p:txBody>
          <a:bodyPr/>
          <a:lstStyle/>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What is the assessment?</a:t>
            </a:r>
          </a:p>
          <a:p>
            <a:pPr lvl="1"/>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Spatial data analysis project which is worth 100%</a:t>
            </a:r>
          </a:p>
          <a:p>
            <a:pPr lvl="1"/>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 It is a report (max 3,000 words) + code (R).</a:t>
            </a:r>
          </a:p>
          <a:p>
            <a:pPr marL="457200" lvl="1" indent="0">
              <a:buNone/>
            </a:pPr>
            <a:endPar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The coursework will be released on Reading Week (after Week 5)</a:t>
            </a:r>
          </a:p>
          <a:p>
            <a:pPr marL="0" indent="0">
              <a:buNone/>
            </a:pPr>
            <a:endParaRPr lang="en-US" altLang="en-US"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The deadline for the coursework is </a:t>
            </a:r>
            <a:r>
              <a:rPr lang="en-US" altLang="en-US" b="1" dirty="0">
                <a:latin typeface="Helvetica Neue Light" panose="02000403000000020004" pitchFamily="2" charset="0"/>
                <a:ea typeface="Helvetica Neue Light" panose="02000403000000020004" pitchFamily="2" charset="0"/>
                <a:cs typeface="Helvetica Neue" panose="02000503000000020004" pitchFamily="2" charset="0"/>
              </a:rPr>
              <a:t>Monday 9</a:t>
            </a:r>
            <a:r>
              <a:rPr lang="en-US" altLang="en-US" b="1" baseline="30000" dirty="0">
                <a:latin typeface="Helvetica Neue Light" panose="02000403000000020004" pitchFamily="2" charset="0"/>
                <a:ea typeface="Helvetica Neue Light" panose="02000403000000020004" pitchFamily="2" charset="0"/>
                <a:cs typeface="Helvetica Neue" panose="02000503000000020004" pitchFamily="2" charset="0"/>
              </a:rPr>
              <a:t>th</a:t>
            </a:r>
            <a:r>
              <a:rPr lang="en-US" altLang="en-US" b="1" dirty="0">
                <a:latin typeface="Helvetica Neue Light" panose="02000403000000020004" pitchFamily="2" charset="0"/>
                <a:ea typeface="Helvetica Neue Light" panose="02000403000000020004" pitchFamily="2" charset="0"/>
                <a:cs typeface="Helvetica Neue" panose="02000503000000020004" pitchFamily="2" charset="0"/>
              </a:rPr>
              <a:t> January</a:t>
            </a:r>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 The submission instructions will be available on Moodle.</a:t>
            </a:r>
          </a:p>
        </p:txBody>
      </p:sp>
      <p:sp>
        <p:nvSpPr>
          <p:cNvPr id="28675" name="Slide Number Placeholder 3">
            <a:extLst>
              <a:ext uri="{FF2B5EF4-FFF2-40B4-BE49-F238E27FC236}">
                <a16:creationId xmlns:a16="http://schemas.microsoft.com/office/drawing/2014/main" id="{874CF955-9FDE-5B41-8631-A54683B2C38E}"/>
              </a:ext>
            </a:extLst>
          </p:cNvPr>
          <p:cNvSpPr>
            <a:spLocks noGrp="1"/>
          </p:cNvSpPr>
          <p:nvPr>
            <p:ph type="sldNum" sz="quarter" idx="10"/>
          </p:nvPr>
        </p:nvSpPr>
        <p:spPr>
          <a:xfrm>
            <a:off x="11317038" y="6462005"/>
            <a:ext cx="540000" cy="14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46EE1C8-96D1-154A-ABEC-95AD082B51A8}" type="slidenum">
              <a:rPr lang="en-US" altLang="en-US" sz="1400"/>
              <a:pPr>
                <a:spcBef>
                  <a:spcPct val="0"/>
                </a:spcBef>
                <a:buFontTx/>
                <a:buNone/>
              </a:pPr>
              <a:t>6</a:t>
            </a:fld>
            <a:endParaRPr lang="en-US" altLang="en-US" sz="1400" dirty="0"/>
          </a:p>
        </p:txBody>
      </p:sp>
      <p:sp>
        <p:nvSpPr>
          <p:cNvPr id="12" name="Title 1">
            <a:extLst>
              <a:ext uri="{FF2B5EF4-FFF2-40B4-BE49-F238E27FC236}">
                <a16:creationId xmlns:a16="http://schemas.microsoft.com/office/drawing/2014/main" id="{5748901C-ED8C-B34E-84A4-0DA7B9A05411}"/>
              </a:ext>
            </a:extLst>
          </p:cNvPr>
          <p:cNvSpPr txBox="1">
            <a:spLocks noChangeArrowheads="1"/>
          </p:cNvSpPr>
          <p:nvPr/>
        </p:nvSpPr>
        <p:spPr>
          <a:xfrm>
            <a:off x="587374" y="1160463"/>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Helvetica Neue Light" panose="02000403000000020004" pitchFamily="2" charset="0"/>
                <a:ea typeface="Helvetica Neue Light" panose="02000403000000020004" pitchFamily="2" charset="0"/>
              </a:rPr>
              <a:t>Coursework &amp; Assessment</a:t>
            </a:r>
          </a:p>
        </p:txBody>
      </p:sp>
      <p:pic>
        <p:nvPicPr>
          <p:cNvPr id="5" name="Picture 4">
            <a:extLst>
              <a:ext uri="{FF2B5EF4-FFF2-40B4-BE49-F238E27FC236}">
                <a16:creationId xmlns:a16="http://schemas.microsoft.com/office/drawing/2014/main" id="{0FB2EE8B-6493-F647-B710-E3FC78FF0196}"/>
              </a:ext>
            </a:extLst>
          </p:cNvPr>
          <p:cNvPicPr>
            <a:picLocks noChangeAspect="1"/>
          </p:cNvPicPr>
          <p:nvPr/>
        </p:nvPicPr>
        <p:blipFill>
          <a:blip r:embed="rId3"/>
          <a:stretch>
            <a:fillRect/>
          </a:stretch>
        </p:blipFill>
        <p:spPr>
          <a:xfrm>
            <a:off x="0" y="0"/>
            <a:ext cx="12192000" cy="970069"/>
          </a:xfrm>
          <a:prstGeom prst="rect">
            <a:avLst/>
          </a:prstGeom>
        </p:spPr>
      </p:pic>
    </p:spTree>
    <p:extLst>
      <p:ext uri="{BB962C8B-B14F-4D97-AF65-F5344CB8AC3E}">
        <p14:creationId xmlns:p14="http://schemas.microsoft.com/office/powerpoint/2010/main" val="3331602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879EE21-A74D-9042-85FB-90F20B42A1C2}"/>
              </a:ext>
            </a:extLst>
          </p:cNvPr>
          <p:cNvSpPr>
            <a:spLocks noGrp="1"/>
          </p:cNvSpPr>
          <p:nvPr>
            <p:ph type="sldNum" sz="quarter" idx="10"/>
          </p:nvPr>
        </p:nvSpPr>
        <p:spPr/>
        <p:txBody>
          <a:bodyPr/>
          <a:lstStyle/>
          <a:p>
            <a:fld id="{6C21D7B2-F6DF-4749-BE48-6DFE0A2356E7}" type="slidenum">
              <a:rPr lang="en-US" altLang="x-none" smtClean="0"/>
              <a:pPr/>
              <a:t>7</a:t>
            </a:fld>
            <a:endParaRPr lang="en-US" altLang="x-none"/>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dirty="0">
                <a:solidFill>
                  <a:schemeClr val="bg1"/>
                </a:solidFill>
                <a:latin typeface="Helvetica Neue Light" panose="02000403000000020004" pitchFamily="2" charset="0"/>
                <a:ea typeface="Helvetica Neue Light" panose="02000403000000020004" pitchFamily="2" charset="0"/>
              </a:rPr>
              <a:t>What will we learn?</a:t>
            </a:r>
          </a:p>
        </p:txBody>
      </p:sp>
    </p:spTree>
    <p:extLst>
      <p:ext uri="{BB962C8B-B14F-4D97-AF65-F5344CB8AC3E}">
        <p14:creationId xmlns:p14="http://schemas.microsoft.com/office/powerpoint/2010/main" val="364670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B1CDB9-9CBA-4B9B-5A74-022463A2700E}"/>
              </a:ext>
            </a:extLst>
          </p:cNvPr>
          <p:cNvSpPr txBox="1">
            <a:spLocks/>
          </p:cNvSpPr>
          <p:nvPr/>
        </p:nvSpPr>
        <p:spPr>
          <a:xfrm>
            <a:off x="196554" y="1239140"/>
            <a:ext cx="11588095" cy="506765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latin typeface="Helvetica Neue Light" panose="02000403000000020004" pitchFamily="2" charset="0"/>
                <a:ea typeface="Helvetica Neue Light" panose="02000403000000020004" pitchFamily="2" charset="0"/>
              </a:rPr>
              <a:t>What will we learn?</a:t>
            </a:r>
          </a:p>
          <a:p>
            <a:pPr marL="0" indent="0">
              <a:buFont typeface="Arial"/>
              <a:buNone/>
            </a:pPr>
            <a:endParaRPr lang="en-US" sz="1900" b="1" dirty="0">
              <a:latin typeface="Helvetica" pitchFamily="2" charset="0"/>
              <a:ea typeface="Helvetica Neue Condensed" panose="02000503000000020004" pitchFamily="2" charset="0"/>
              <a:cs typeface="Helvetica Neue Condensed"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To introduce you to key principles of spatial statistics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Provide an introduction and knowledge of methods for exploring various types of spatial data (i.e., point, areal, line segments and gridded/pixeled data)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know how to adopt various spatial analytical techniques for testing out hypothesis, and for addressing problems related to social phenomena and its spatial components.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learn to how to apply various families of spatial models (e.g., geographic weighted regressions, Global &amp; Local Moran’s I, Kriging and many more) for making spatial predictions and studying patterns of associations between risk factors and outcomes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gain programming skills for carry out data managing, geoprocessing and analysis of spatial data using the software package R/RStudio. You will gain expert knowledge on how to use R/RStudio as a GIS software to perform </a:t>
            </a:r>
            <a:r>
              <a:rPr lang="en-US" sz="1700" dirty="0">
                <a:solidFill>
                  <a:srgbClr val="000000"/>
                </a:solidFill>
                <a:latin typeface="Helvetica" pitchFamily="2" charset="0"/>
                <a:ea typeface="Helvetica Neue" panose="02000503000000020004" pitchFamily="2" charset="0"/>
                <a:cs typeface="Helvetica Neue" panose="02000503000000020004" pitchFamily="2" charset="0"/>
              </a:rPr>
              <a:t>high-level map visualization </a:t>
            </a: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marL="0" indent="0">
              <a:buFont typeface="Arial"/>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E5BEC0BD-FFB8-2253-9A83-AD50BCFFC3AC}"/>
              </a:ext>
            </a:extLst>
          </p:cNvPr>
          <p:cNvSpPr txBox="1">
            <a:spLocks/>
          </p:cNvSpPr>
          <p:nvPr/>
        </p:nvSpPr>
        <p:spPr>
          <a:xfrm>
            <a:off x="11308999" y="647302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8</a:t>
            </a:fld>
            <a:endParaRPr lang="en-US" altLang="x-none" dirty="0"/>
          </a:p>
        </p:txBody>
      </p:sp>
      <p:pic>
        <p:nvPicPr>
          <p:cNvPr id="5" name="Picture 4">
            <a:extLst>
              <a:ext uri="{FF2B5EF4-FFF2-40B4-BE49-F238E27FC236}">
                <a16:creationId xmlns:a16="http://schemas.microsoft.com/office/drawing/2014/main" id="{FC6BFA4B-C449-9ADD-3980-2F50441B286E}"/>
              </a:ext>
            </a:extLst>
          </p:cNvPr>
          <p:cNvPicPr>
            <a:picLocks noChangeAspect="1"/>
          </p:cNvPicPr>
          <p:nvPr/>
        </p:nvPicPr>
        <p:blipFill>
          <a:blip r:embed="rId3"/>
          <a:stretch>
            <a:fillRect/>
          </a:stretch>
        </p:blipFill>
        <p:spPr>
          <a:xfrm>
            <a:off x="0" y="0"/>
            <a:ext cx="12192000" cy="970069"/>
          </a:xfrm>
          <a:prstGeom prst="rect">
            <a:avLst/>
          </a:prstGeom>
        </p:spPr>
      </p:pic>
    </p:spTree>
    <p:extLst>
      <p:ext uri="{BB962C8B-B14F-4D97-AF65-F5344CB8AC3E}">
        <p14:creationId xmlns:p14="http://schemas.microsoft.com/office/powerpoint/2010/main" val="2155051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651A49-D8BF-AD44-84A0-FD63AE442DB3}"/>
              </a:ext>
            </a:extLst>
          </p:cNvPr>
          <p:cNvSpPr txBox="1">
            <a:spLocks noChangeArrowheads="1"/>
          </p:cNvSpPr>
          <p:nvPr/>
        </p:nvSpPr>
        <p:spPr>
          <a:xfrm>
            <a:off x="252547" y="1965194"/>
            <a:ext cx="7625596" cy="469857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en-US" sz="1600" dirty="0">
                <a:latin typeface="Helvetica Neue Light" panose="02000403000000020004" pitchFamily="2" charset="0"/>
                <a:ea typeface="Helvetica Neue Light" panose="02000403000000020004" pitchFamily="2" charset="0"/>
              </a:rPr>
              <a:t>The first part of the module provides foundational knowledge for performing geospatial data analysis with various types of spatial data. In the second part of the module, we will focus on key concepts and methods for dealing gridded data using Raster-based analysis. The third part of the module, we will introduce you to more specialized techniques with real-world applications; and lastly, we will various spatial modelling techniques for evidence-based research.</a:t>
            </a:r>
          </a:p>
          <a:p>
            <a:endParaRPr lang="en-US" altLang="en-US" sz="1600" dirty="0">
              <a:latin typeface="Helvetica Neue Light" panose="02000403000000020004" pitchFamily="2" charset="0"/>
              <a:ea typeface="Helvetica Neue Light" panose="02000403000000020004" pitchFamily="2" charset="0"/>
            </a:endParaRPr>
          </a:p>
          <a:p>
            <a:r>
              <a:rPr lang="en-US" altLang="en-US" sz="1600" b="1" dirty="0">
                <a:solidFill>
                  <a:srgbClr val="EB907C"/>
                </a:solidFill>
                <a:latin typeface="Helvetica Neue Light" panose="02000403000000020004" pitchFamily="2" charset="0"/>
                <a:ea typeface="Helvetica Neue Light" panose="02000403000000020004" pitchFamily="2" charset="0"/>
              </a:rPr>
              <a:t>Part One (Week 1-3): Foundation and theory (i.e., representation of spatial data, geoprocessing and spatial autocorrelation)</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6FF"/>
                </a:solidFill>
                <a:latin typeface="Helvetica Neue Light" panose="02000403000000020004" pitchFamily="2" charset="0"/>
                <a:ea typeface="Helvetica Neue Light" panose="02000403000000020004" pitchFamily="2" charset="0"/>
              </a:rPr>
              <a:t>Part Two (Week 4-6): Raster-based analysis (i.e., Suitability mapping e.g., AHPs and Niches; and geostatistical modeling using Kriging)</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193"/>
                </a:solidFill>
                <a:latin typeface="Helvetica Neue Light" panose="02000403000000020004" pitchFamily="2" charset="0"/>
                <a:ea typeface="Helvetica Neue Light" panose="02000403000000020004" pitchFamily="2" charset="0"/>
              </a:rPr>
              <a:t>Part Three (Week 7 and 8): Specialized techniques (e.g., Geodemographics and Transport Network Analysis</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chemeClr val="accent4"/>
                </a:solidFill>
                <a:latin typeface="Helvetica Neue Light" panose="02000403000000020004" pitchFamily="2" charset="0"/>
                <a:ea typeface="Helvetica Neue Light" panose="02000403000000020004" pitchFamily="2" charset="0"/>
              </a:rPr>
              <a:t>Part Four (Week 9 and 10) : Spatial regression-based models (e.g., Spatial lag and error models, and Geographically weighted regression models)</a:t>
            </a:r>
          </a:p>
        </p:txBody>
      </p:sp>
      <p:sp>
        <p:nvSpPr>
          <p:cNvPr id="5" name="Title 1">
            <a:extLst>
              <a:ext uri="{FF2B5EF4-FFF2-40B4-BE49-F238E27FC236}">
                <a16:creationId xmlns:a16="http://schemas.microsoft.com/office/drawing/2014/main" id="{434C596D-39C7-964E-A3F9-7C90528D1738}"/>
              </a:ext>
            </a:extLst>
          </p:cNvPr>
          <p:cNvSpPr txBox="1">
            <a:spLocks noChangeArrowheads="1"/>
          </p:cNvSpPr>
          <p:nvPr/>
        </p:nvSpPr>
        <p:spPr>
          <a:xfrm>
            <a:off x="252547" y="1214272"/>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Structure of course</a:t>
            </a:r>
          </a:p>
        </p:txBody>
      </p:sp>
      <p:grpSp>
        <p:nvGrpSpPr>
          <p:cNvPr id="6" name="Group 5">
            <a:extLst>
              <a:ext uri="{FF2B5EF4-FFF2-40B4-BE49-F238E27FC236}">
                <a16:creationId xmlns:a16="http://schemas.microsoft.com/office/drawing/2014/main" id="{270B8176-BB9F-1845-8A7F-3186A21D27F0}"/>
              </a:ext>
            </a:extLst>
          </p:cNvPr>
          <p:cNvGrpSpPr/>
          <p:nvPr/>
        </p:nvGrpSpPr>
        <p:grpSpPr>
          <a:xfrm>
            <a:off x="8166847" y="1918447"/>
            <a:ext cx="3959534" cy="3941497"/>
            <a:chOff x="7593537" y="2552817"/>
            <a:chExt cx="4094568" cy="3800845"/>
          </a:xfrm>
        </p:grpSpPr>
        <p:sp>
          <p:nvSpPr>
            <p:cNvPr id="7" name="TextBox 6">
              <a:extLst>
                <a:ext uri="{FF2B5EF4-FFF2-40B4-BE49-F238E27FC236}">
                  <a16:creationId xmlns:a16="http://schemas.microsoft.com/office/drawing/2014/main" id="{769C4A79-75A5-3546-9F09-D4F1B918B309}"/>
                </a:ext>
              </a:extLst>
            </p:cNvPr>
            <p:cNvSpPr txBox="1"/>
            <p:nvPr/>
          </p:nvSpPr>
          <p:spPr>
            <a:xfrm>
              <a:off x="8238335" y="2552817"/>
              <a:ext cx="3449770" cy="380084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Basic principles &amp; </a:t>
              </a:r>
              <a:r>
                <a:rPr lang="en-US" sz="2400" dirty="0" err="1">
                  <a:latin typeface="Helvetica Neue Light" panose="02000403000000020004" pitchFamily="2" charset="0"/>
                  <a:ea typeface="Helvetica Neue Light" panose="02000403000000020004" pitchFamily="2" charset="0"/>
                </a:rPr>
                <a:t>visualisation</a:t>
              </a:r>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Geoprocessing</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Various spatial analytical techniques </a:t>
              </a: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Spatial models</a:t>
              </a:r>
            </a:p>
          </p:txBody>
        </p:sp>
        <p:sp>
          <p:nvSpPr>
            <p:cNvPr id="8" name="Oval 7">
              <a:extLst>
                <a:ext uri="{FF2B5EF4-FFF2-40B4-BE49-F238E27FC236}">
                  <a16:creationId xmlns:a16="http://schemas.microsoft.com/office/drawing/2014/main" id="{58FAF02F-38CB-9944-AC05-C4C185F99E7A}"/>
                </a:ext>
              </a:extLst>
            </p:cNvPr>
            <p:cNvSpPr/>
            <p:nvPr/>
          </p:nvSpPr>
          <p:spPr>
            <a:xfrm>
              <a:off x="7593537" y="2597896"/>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9" name="Oval 8">
              <a:extLst>
                <a:ext uri="{FF2B5EF4-FFF2-40B4-BE49-F238E27FC236}">
                  <a16:creationId xmlns:a16="http://schemas.microsoft.com/office/drawing/2014/main" id="{DC097999-C6A1-1647-A6E1-C30BC80B105C}"/>
                </a:ext>
              </a:extLst>
            </p:cNvPr>
            <p:cNvSpPr/>
            <p:nvPr/>
          </p:nvSpPr>
          <p:spPr>
            <a:xfrm>
              <a:off x="7593537" y="3685722"/>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0" name="Oval 9">
              <a:extLst>
                <a:ext uri="{FF2B5EF4-FFF2-40B4-BE49-F238E27FC236}">
                  <a16:creationId xmlns:a16="http://schemas.microsoft.com/office/drawing/2014/main" id="{57F95DA0-7D7D-B443-8C5C-2543B285670E}"/>
                </a:ext>
              </a:extLst>
            </p:cNvPr>
            <p:cNvSpPr/>
            <p:nvPr/>
          </p:nvSpPr>
          <p:spPr>
            <a:xfrm>
              <a:off x="7593537" y="4773548"/>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1" name="Oval 10">
              <a:extLst>
                <a:ext uri="{FF2B5EF4-FFF2-40B4-BE49-F238E27FC236}">
                  <a16:creationId xmlns:a16="http://schemas.microsoft.com/office/drawing/2014/main" id="{25564D62-B89F-A54B-8419-E3A03F8BFA7A}"/>
                </a:ext>
              </a:extLst>
            </p:cNvPr>
            <p:cNvSpPr/>
            <p:nvPr/>
          </p:nvSpPr>
          <p:spPr>
            <a:xfrm>
              <a:off x="7593537" y="5861374"/>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cxnSp>
          <p:nvCxnSpPr>
            <p:cNvPr id="12" name="Straight Connector 11">
              <a:extLst>
                <a:ext uri="{FF2B5EF4-FFF2-40B4-BE49-F238E27FC236}">
                  <a16:creationId xmlns:a16="http://schemas.microsoft.com/office/drawing/2014/main" id="{0CF45D13-F343-6D4F-8619-B3569FA597FF}"/>
                </a:ext>
              </a:extLst>
            </p:cNvPr>
            <p:cNvCxnSpPr>
              <a:stCxn id="8" idx="4"/>
              <a:endCxn id="9" idx="0"/>
            </p:cNvCxnSpPr>
            <p:nvPr/>
          </p:nvCxnSpPr>
          <p:spPr>
            <a:xfrm>
              <a:off x="7808470" y="3027713"/>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D352237-104A-C84C-92F4-CD8763C3ED5C}"/>
                </a:ext>
              </a:extLst>
            </p:cNvPr>
            <p:cNvCxnSpPr/>
            <p:nvPr/>
          </p:nvCxnSpPr>
          <p:spPr>
            <a:xfrm>
              <a:off x="7808470" y="4101140"/>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581FAC2-33BE-8F44-8F5F-C258A52D7AA9}"/>
                </a:ext>
              </a:extLst>
            </p:cNvPr>
            <p:cNvCxnSpPr/>
            <p:nvPr/>
          </p:nvCxnSpPr>
          <p:spPr>
            <a:xfrm>
              <a:off x="7808470" y="5201071"/>
              <a:ext cx="0" cy="658009"/>
            </a:xfrm>
            <a:prstGeom prst="line">
              <a:avLst/>
            </a:prstGeom>
            <a:ln w="28575"/>
          </p:spPr>
          <p:style>
            <a:lnRef idx="1">
              <a:schemeClr val="dk1"/>
            </a:lnRef>
            <a:fillRef idx="0">
              <a:schemeClr val="dk1"/>
            </a:fillRef>
            <a:effectRef idx="0">
              <a:schemeClr val="dk1"/>
            </a:effectRef>
            <a:fontRef idx="minor">
              <a:schemeClr val="tx1"/>
            </a:fontRef>
          </p:style>
        </p:cxnSp>
      </p:grpSp>
      <p:sp>
        <p:nvSpPr>
          <p:cNvPr id="15" name="Slide Number Placeholder 3">
            <a:extLst>
              <a:ext uri="{FF2B5EF4-FFF2-40B4-BE49-F238E27FC236}">
                <a16:creationId xmlns:a16="http://schemas.microsoft.com/office/drawing/2014/main" id="{F971971C-839B-A945-8833-A8B2181FE762}"/>
              </a:ext>
            </a:extLst>
          </p:cNvPr>
          <p:cNvSpPr>
            <a:spLocks noGrp="1"/>
          </p:cNvSpPr>
          <p:nvPr>
            <p:ph type="sldNum" sz="quarter" idx="10"/>
          </p:nvPr>
        </p:nvSpPr>
        <p:spPr>
          <a:xfrm>
            <a:off x="11308999" y="6473021"/>
            <a:ext cx="540000" cy="144000"/>
          </a:xfrm>
        </p:spPr>
        <p:txBody>
          <a:bodyPr/>
          <a:lstStyle/>
          <a:p>
            <a:fld id="{6C21D7B2-F6DF-4749-BE48-6DFE0A2356E7}" type="slidenum">
              <a:rPr lang="en-US" altLang="x-none" smtClean="0"/>
              <a:pPr/>
              <a:t>9</a:t>
            </a:fld>
            <a:endParaRPr lang="en-US" altLang="x-none" dirty="0"/>
          </a:p>
        </p:txBody>
      </p:sp>
      <p:pic>
        <p:nvPicPr>
          <p:cNvPr id="16" name="Picture 15">
            <a:extLst>
              <a:ext uri="{FF2B5EF4-FFF2-40B4-BE49-F238E27FC236}">
                <a16:creationId xmlns:a16="http://schemas.microsoft.com/office/drawing/2014/main" id="{FB4DEBF2-CC74-794C-8640-7BED979C0E92}"/>
              </a:ext>
            </a:extLst>
          </p:cNvPr>
          <p:cNvPicPr>
            <a:picLocks noChangeAspect="1"/>
          </p:cNvPicPr>
          <p:nvPr/>
        </p:nvPicPr>
        <p:blipFill>
          <a:blip r:embed="rId3"/>
          <a:stretch>
            <a:fillRect/>
          </a:stretch>
        </p:blipFill>
        <p:spPr>
          <a:xfrm>
            <a:off x="0" y="0"/>
            <a:ext cx="12192000" cy="970069"/>
          </a:xfrm>
          <a:prstGeom prst="rect">
            <a:avLst/>
          </a:prstGeom>
        </p:spPr>
      </p:pic>
    </p:spTree>
    <p:extLst>
      <p:ext uri="{BB962C8B-B14F-4D97-AF65-F5344CB8AC3E}">
        <p14:creationId xmlns:p14="http://schemas.microsoft.com/office/powerpoint/2010/main" val="305247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24582</TotalTime>
  <Words>3458</Words>
  <Application>Microsoft Macintosh PowerPoint</Application>
  <PresentationFormat>Widescreen</PresentationFormat>
  <Paragraphs>494</Paragraphs>
  <Slides>43</Slides>
  <Notes>26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43</vt:i4>
      </vt:variant>
    </vt:vector>
  </HeadingPairs>
  <TitlesOfParts>
    <vt:vector size="58" baseType="lpstr">
      <vt:lpstr>Arial</vt:lpstr>
      <vt:lpstr>Calibri</vt:lpstr>
      <vt:lpstr>Calibri Light</vt:lpstr>
      <vt:lpstr>Helvetica</vt:lpstr>
      <vt:lpstr>Helvetica Neue</vt:lpstr>
      <vt:lpstr>Helvetica Neue Condensed</vt:lpstr>
      <vt:lpstr>Helvetica Neue Condensed</vt:lpstr>
      <vt:lpstr>Helvetica Neue Condensed Black</vt:lpstr>
      <vt:lpstr>Helvetica Neue Light</vt:lpstr>
      <vt:lpstr>Helvetica Neue Light</vt:lpstr>
      <vt:lpstr>HELVETICA NEUE THIN</vt:lpstr>
      <vt:lpstr>Wingdings</vt:lpstr>
      <vt:lpstr>Office Theme</vt:lpstr>
      <vt:lpstr>Custom Design</vt:lpstr>
      <vt:lpstr>1_Office Theme</vt:lpstr>
      <vt:lpstr>PowerPoint Presentation</vt:lpstr>
      <vt:lpstr>PowerPoint Presentation</vt:lpstr>
      <vt:lpstr>PowerPoint Presentation</vt:lpstr>
      <vt:lpstr>Timetable and Assessment</vt:lpstr>
      <vt:lpstr>Timetable</vt:lpstr>
      <vt:lpstr>PowerPoint Presentation</vt:lpstr>
      <vt:lpstr>What will we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Spatial Data &amp; its Features?</vt:lpstr>
      <vt:lpstr>PowerPoint Presentation</vt:lpstr>
      <vt:lpstr>PowerPoint Presentation</vt:lpstr>
      <vt:lpstr>PowerPoint Presentation</vt:lpstr>
      <vt:lpstr>PowerPoint Presentation</vt:lpstr>
      <vt:lpstr>PowerPoint Presentation</vt:lpstr>
      <vt:lpstr>Geographical Information  Systems (GIS)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294</cp:revision>
  <dcterms:created xsi:type="dcterms:W3CDTF">2020-11-19T14:47:11Z</dcterms:created>
  <dcterms:modified xsi:type="dcterms:W3CDTF">2022-10-02T22:39:31Z</dcterms:modified>
</cp:coreProperties>
</file>